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7"/>
  </p:notesMasterIdLst>
  <p:handoutMasterIdLst>
    <p:handoutMasterId r:id="rId18"/>
  </p:handoutMasterIdLst>
  <p:sldIdLst>
    <p:sldId id="312" r:id="rId5"/>
    <p:sldId id="304" r:id="rId6"/>
    <p:sldId id="281" r:id="rId7"/>
    <p:sldId id="282" r:id="rId8"/>
    <p:sldId id="314" r:id="rId9"/>
    <p:sldId id="315" r:id="rId10"/>
    <p:sldId id="317" r:id="rId11"/>
    <p:sldId id="318" r:id="rId12"/>
    <p:sldId id="320" r:id="rId13"/>
    <p:sldId id="321" r:id="rId14"/>
    <p:sldId id="319" r:id="rId15"/>
    <p:sldId id="297" r:id="rId1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5374" autoAdjust="0"/>
  </p:normalViewPr>
  <p:slideViewPr>
    <p:cSldViewPr snapToGrid="0" snapToObjects="1">
      <p:cViewPr varScale="1">
        <p:scale>
          <a:sx n="122" d="100"/>
          <a:sy n="122" d="100"/>
        </p:scale>
        <p:origin x="240" y="19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ED9304-E2E7-4FED-9B40-577384CF53D8}"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6AD7F54D-B385-43A9-BB91-2AA7E8CBC2B3}">
      <dgm:prSet/>
      <dgm:spPr/>
      <dgm:t>
        <a:bodyPr/>
        <a:lstStyle/>
        <a:p>
          <a:r>
            <a:rPr lang="en-US" b="0" i="0" dirty="0"/>
            <a:t>The analysis is organized into the following sections:</a:t>
          </a:r>
          <a:endParaRPr lang="en-US" dirty="0"/>
        </a:p>
      </dgm:t>
    </dgm:pt>
    <dgm:pt modelId="{65E28E3E-0FC7-4F18-974F-352D3EA823FD}" type="parTrans" cxnId="{9B5B96C2-6939-4B07-B0E5-7DC8E961EBD5}">
      <dgm:prSet/>
      <dgm:spPr/>
      <dgm:t>
        <a:bodyPr/>
        <a:lstStyle/>
        <a:p>
          <a:endParaRPr lang="en-US"/>
        </a:p>
      </dgm:t>
    </dgm:pt>
    <dgm:pt modelId="{E8491E96-B083-4325-9D67-9B42754F1B1C}" type="sibTrans" cxnId="{9B5B96C2-6939-4B07-B0E5-7DC8E961EBD5}">
      <dgm:prSet/>
      <dgm:spPr/>
      <dgm:t>
        <a:bodyPr/>
        <a:lstStyle/>
        <a:p>
          <a:endParaRPr lang="en-US"/>
        </a:p>
      </dgm:t>
    </dgm:pt>
    <dgm:pt modelId="{204EC2E5-498E-4745-B182-59234AA79289}">
      <dgm:prSet/>
      <dgm:spPr/>
      <dgm:t>
        <a:bodyPr/>
        <a:lstStyle/>
        <a:p>
          <a:r>
            <a:rPr lang="en-US" b="1" i="0"/>
            <a:t>Data</a:t>
          </a:r>
          <a:endParaRPr lang="en-US"/>
        </a:p>
      </dgm:t>
    </dgm:pt>
    <dgm:pt modelId="{2157CE51-9903-4678-A6D6-3427E9BDEF6C}" type="parTrans" cxnId="{403DEC80-04AD-4A8B-8FDD-174E34A8BE11}">
      <dgm:prSet/>
      <dgm:spPr/>
      <dgm:t>
        <a:bodyPr/>
        <a:lstStyle/>
        <a:p>
          <a:endParaRPr lang="en-US"/>
        </a:p>
      </dgm:t>
    </dgm:pt>
    <dgm:pt modelId="{84DB8C34-442F-4B9F-BB4A-79F2D8749CB8}" type="sibTrans" cxnId="{403DEC80-04AD-4A8B-8FDD-174E34A8BE11}">
      <dgm:prSet/>
      <dgm:spPr/>
      <dgm:t>
        <a:bodyPr/>
        <a:lstStyle/>
        <a:p>
          <a:endParaRPr lang="en-US"/>
        </a:p>
      </dgm:t>
    </dgm:pt>
    <dgm:pt modelId="{93C21694-6267-4020-A10B-EFDBE340DD7D}">
      <dgm:prSet/>
      <dgm:spPr/>
      <dgm:t>
        <a:bodyPr/>
        <a:lstStyle/>
        <a:p>
          <a:r>
            <a:rPr lang="en-US" b="0" i="0"/>
            <a:t>Exploration of the dataset.</a:t>
          </a:r>
          <a:endParaRPr lang="en-US"/>
        </a:p>
      </dgm:t>
    </dgm:pt>
    <dgm:pt modelId="{BE05BC1F-5012-4644-B81E-819CC7B9F010}" type="parTrans" cxnId="{3A6BF18F-1895-4D33-93AC-71900912BC7F}">
      <dgm:prSet/>
      <dgm:spPr/>
      <dgm:t>
        <a:bodyPr/>
        <a:lstStyle/>
        <a:p>
          <a:endParaRPr lang="en-US"/>
        </a:p>
      </dgm:t>
    </dgm:pt>
    <dgm:pt modelId="{E8E46CB4-37E4-4E32-8606-A2C22B2CAC5E}" type="sibTrans" cxnId="{3A6BF18F-1895-4D33-93AC-71900912BC7F}">
      <dgm:prSet/>
      <dgm:spPr/>
      <dgm:t>
        <a:bodyPr/>
        <a:lstStyle/>
        <a:p>
          <a:endParaRPr lang="en-US"/>
        </a:p>
      </dgm:t>
    </dgm:pt>
    <dgm:pt modelId="{2A941C80-04A1-4158-AF56-8A4293E4B252}">
      <dgm:prSet/>
      <dgm:spPr/>
      <dgm:t>
        <a:bodyPr/>
        <a:lstStyle/>
        <a:p>
          <a:r>
            <a:rPr lang="en-US" b="0" i="0"/>
            <a:t>Data cleaning and preparation processes.</a:t>
          </a:r>
          <a:endParaRPr lang="en-US"/>
        </a:p>
      </dgm:t>
    </dgm:pt>
    <dgm:pt modelId="{C6E3ECC0-B5C5-427C-BC06-137AE6EDD9E2}" type="parTrans" cxnId="{C253EC6C-67BB-4383-8DA7-AECA7058D3DE}">
      <dgm:prSet/>
      <dgm:spPr/>
      <dgm:t>
        <a:bodyPr/>
        <a:lstStyle/>
        <a:p>
          <a:endParaRPr lang="en-US"/>
        </a:p>
      </dgm:t>
    </dgm:pt>
    <dgm:pt modelId="{CD201F59-48EA-43DE-8BD1-D08AD3DDBE34}" type="sibTrans" cxnId="{C253EC6C-67BB-4383-8DA7-AECA7058D3DE}">
      <dgm:prSet/>
      <dgm:spPr/>
      <dgm:t>
        <a:bodyPr/>
        <a:lstStyle/>
        <a:p>
          <a:endParaRPr lang="en-US"/>
        </a:p>
      </dgm:t>
    </dgm:pt>
    <dgm:pt modelId="{6D72A266-148E-4028-967D-EEA4C6F4566D}">
      <dgm:prSet/>
      <dgm:spPr/>
      <dgm:t>
        <a:bodyPr/>
        <a:lstStyle/>
        <a:p>
          <a:r>
            <a:rPr lang="en-US" b="0" i="0"/>
            <a:t>Feature engineering to enhance predictive performance.</a:t>
          </a:r>
          <a:endParaRPr lang="en-US"/>
        </a:p>
      </dgm:t>
    </dgm:pt>
    <dgm:pt modelId="{03DEC8CD-C7C7-44FA-A710-372158815C48}" type="parTrans" cxnId="{F0A27934-9BFD-4A94-8D64-32D53AAD1D43}">
      <dgm:prSet/>
      <dgm:spPr/>
      <dgm:t>
        <a:bodyPr/>
        <a:lstStyle/>
        <a:p>
          <a:endParaRPr lang="en-US"/>
        </a:p>
      </dgm:t>
    </dgm:pt>
    <dgm:pt modelId="{EF8FF2DE-AF3B-442A-BDA1-7B50F5785449}" type="sibTrans" cxnId="{F0A27934-9BFD-4A94-8D64-32D53AAD1D43}">
      <dgm:prSet/>
      <dgm:spPr/>
      <dgm:t>
        <a:bodyPr/>
        <a:lstStyle/>
        <a:p>
          <a:endParaRPr lang="en-US"/>
        </a:p>
      </dgm:t>
    </dgm:pt>
    <dgm:pt modelId="{40B04079-9B37-4D34-8C86-D28BD411D41B}">
      <dgm:prSet/>
      <dgm:spPr/>
      <dgm:t>
        <a:bodyPr/>
        <a:lstStyle/>
        <a:p>
          <a:r>
            <a:rPr lang="en-US" b="1" i="0"/>
            <a:t>Machine Learning Model</a:t>
          </a:r>
          <a:endParaRPr lang="en-US"/>
        </a:p>
      </dgm:t>
    </dgm:pt>
    <dgm:pt modelId="{0FF0C330-0C3E-4E50-8B86-469E7AB14238}" type="parTrans" cxnId="{E8609536-D108-4923-B9C5-11145B59D11A}">
      <dgm:prSet/>
      <dgm:spPr/>
      <dgm:t>
        <a:bodyPr/>
        <a:lstStyle/>
        <a:p>
          <a:endParaRPr lang="en-US"/>
        </a:p>
      </dgm:t>
    </dgm:pt>
    <dgm:pt modelId="{3581C3B2-EA73-4B85-A8B5-2059A4A316AA}" type="sibTrans" cxnId="{E8609536-D108-4923-B9C5-11145B59D11A}">
      <dgm:prSet/>
      <dgm:spPr/>
      <dgm:t>
        <a:bodyPr/>
        <a:lstStyle/>
        <a:p>
          <a:endParaRPr lang="en-US"/>
        </a:p>
      </dgm:t>
    </dgm:pt>
    <dgm:pt modelId="{ED386349-A38B-46BA-A97C-2C7A40130679}">
      <dgm:prSet/>
      <dgm:spPr/>
      <dgm:t>
        <a:bodyPr/>
        <a:lstStyle/>
        <a:p>
          <a:r>
            <a:rPr lang="en-US" b="0" i="0"/>
            <a:t>Regression model used to predict loan defaults.</a:t>
          </a:r>
          <a:endParaRPr lang="en-US"/>
        </a:p>
      </dgm:t>
    </dgm:pt>
    <dgm:pt modelId="{EDC3791A-EF56-433E-908E-EDCB86027C53}" type="parTrans" cxnId="{4E1070A7-E33D-4B75-884D-FCD07D3FCA26}">
      <dgm:prSet/>
      <dgm:spPr/>
      <dgm:t>
        <a:bodyPr/>
        <a:lstStyle/>
        <a:p>
          <a:endParaRPr lang="en-US"/>
        </a:p>
      </dgm:t>
    </dgm:pt>
    <dgm:pt modelId="{67F90C42-2B6B-4AE2-9BD4-E1C4B1CB2CD1}" type="sibTrans" cxnId="{4E1070A7-E33D-4B75-884D-FCD07D3FCA26}">
      <dgm:prSet/>
      <dgm:spPr/>
      <dgm:t>
        <a:bodyPr/>
        <a:lstStyle/>
        <a:p>
          <a:endParaRPr lang="en-US"/>
        </a:p>
      </dgm:t>
    </dgm:pt>
    <dgm:pt modelId="{48ED4CF7-4FF0-4659-8078-7A216F968F2C}">
      <dgm:prSet/>
      <dgm:spPr/>
      <dgm:t>
        <a:bodyPr/>
        <a:lstStyle/>
        <a:p>
          <a:r>
            <a:rPr lang="en-US" b="0" i="0"/>
            <a:t>Evaluation metrics such as accuracy and R-squared.</a:t>
          </a:r>
          <a:endParaRPr lang="en-US"/>
        </a:p>
      </dgm:t>
    </dgm:pt>
    <dgm:pt modelId="{81193EA7-235C-40AA-9483-FD41DCEFFE96}" type="parTrans" cxnId="{D4E1CBE3-7A36-4935-985A-374FDC6D24B6}">
      <dgm:prSet/>
      <dgm:spPr/>
      <dgm:t>
        <a:bodyPr/>
        <a:lstStyle/>
        <a:p>
          <a:endParaRPr lang="en-US"/>
        </a:p>
      </dgm:t>
    </dgm:pt>
    <dgm:pt modelId="{27304787-E9FB-469D-80A8-07EC6FD5A8CA}" type="sibTrans" cxnId="{D4E1CBE3-7A36-4935-985A-374FDC6D24B6}">
      <dgm:prSet/>
      <dgm:spPr/>
      <dgm:t>
        <a:bodyPr/>
        <a:lstStyle/>
        <a:p>
          <a:endParaRPr lang="en-US"/>
        </a:p>
      </dgm:t>
    </dgm:pt>
    <dgm:pt modelId="{0FE23846-D17C-4925-9A4C-DD6AD64A6518}">
      <dgm:prSet/>
      <dgm:spPr/>
      <dgm:t>
        <a:bodyPr/>
        <a:lstStyle/>
        <a:p>
          <a:r>
            <a:rPr lang="en-US" b="0" i="0"/>
            <a:t>Insights derived from the model.</a:t>
          </a:r>
          <a:endParaRPr lang="en-US"/>
        </a:p>
      </dgm:t>
    </dgm:pt>
    <dgm:pt modelId="{14470BFF-7E18-4A7E-8161-362461BA09A8}" type="parTrans" cxnId="{18092D88-D0F7-4734-A704-39D470B745B1}">
      <dgm:prSet/>
      <dgm:spPr/>
      <dgm:t>
        <a:bodyPr/>
        <a:lstStyle/>
        <a:p>
          <a:endParaRPr lang="en-US"/>
        </a:p>
      </dgm:t>
    </dgm:pt>
    <dgm:pt modelId="{18EF9B35-4C04-4200-B4AA-97DCAB168C75}" type="sibTrans" cxnId="{18092D88-D0F7-4734-A704-39D470B745B1}">
      <dgm:prSet/>
      <dgm:spPr/>
      <dgm:t>
        <a:bodyPr/>
        <a:lstStyle/>
        <a:p>
          <a:endParaRPr lang="en-US"/>
        </a:p>
      </dgm:t>
    </dgm:pt>
    <dgm:pt modelId="{07968DA8-4F20-46C4-8F3E-EDB929EFAE47}">
      <dgm:prSet/>
      <dgm:spPr/>
      <dgm:t>
        <a:bodyPr/>
        <a:lstStyle/>
        <a:p>
          <a:r>
            <a:rPr lang="en-US" b="1" i="0"/>
            <a:t>HTML Page</a:t>
          </a:r>
          <a:endParaRPr lang="en-US"/>
        </a:p>
      </dgm:t>
    </dgm:pt>
    <dgm:pt modelId="{78848E1B-532B-4C26-9EAB-CFE42C256760}" type="parTrans" cxnId="{BE5D87BB-27B4-4ED4-B31B-E5DC6E857334}">
      <dgm:prSet/>
      <dgm:spPr/>
      <dgm:t>
        <a:bodyPr/>
        <a:lstStyle/>
        <a:p>
          <a:endParaRPr lang="en-US"/>
        </a:p>
      </dgm:t>
    </dgm:pt>
    <dgm:pt modelId="{74409788-BF55-4073-A8F6-76F391BE1CAE}" type="sibTrans" cxnId="{BE5D87BB-27B4-4ED4-B31B-E5DC6E857334}">
      <dgm:prSet/>
      <dgm:spPr/>
      <dgm:t>
        <a:bodyPr/>
        <a:lstStyle/>
        <a:p>
          <a:endParaRPr lang="en-US"/>
        </a:p>
      </dgm:t>
    </dgm:pt>
    <dgm:pt modelId="{DF5BA6C1-4C22-4DC9-AA64-C29692ABF9E0}">
      <dgm:prSet/>
      <dgm:spPr/>
      <dgm:t>
        <a:bodyPr/>
        <a:lstStyle/>
        <a:p>
          <a:r>
            <a:rPr lang="en-US" b="0" i="0"/>
            <a:t>Interactive interface designed to generate loan default predictions.</a:t>
          </a:r>
          <a:endParaRPr lang="en-US"/>
        </a:p>
      </dgm:t>
    </dgm:pt>
    <dgm:pt modelId="{035639B8-BFC6-4AC4-A729-DF47113C79FA}" type="parTrans" cxnId="{97419987-F3F5-4BE2-8840-99796555B693}">
      <dgm:prSet/>
      <dgm:spPr/>
      <dgm:t>
        <a:bodyPr/>
        <a:lstStyle/>
        <a:p>
          <a:endParaRPr lang="en-US"/>
        </a:p>
      </dgm:t>
    </dgm:pt>
    <dgm:pt modelId="{DBC71F1F-753A-408E-8A8E-A1E0E0084F31}" type="sibTrans" cxnId="{97419987-F3F5-4BE2-8840-99796555B693}">
      <dgm:prSet/>
      <dgm:spPr/>
      <dgm:t>
        <a:bodyPr/>
        <a:lstStyle/>
        <a:p>
          <a:endParaRPr lang="en-US"/>
        </a:p>
      </dgm:t>
    </dgm:pt>
    <dgm:pt modelId="{7DC5263A-CB58-44D6-8534-B23B1C94127B}">
      <dgm:prSet/>
      <dgm:spPr/>
      <dgm:t>
        <a:bodyPr/>
        <a:lstStyle/>
        <a:p>
          <a:r>
            <a:rPr lang="en-US" b="0" i="0"/>
            <a:t>User-friendly layout for entering input data and viewing predictions.</a:t>
          </a:r>
          <a:endParaRPr lang="en-US"/>
        </a:p>
      </dgm:t>
    </dgm:pt>
    <dgm:pt modelId="{B8F27D45-E116-4E9F-9AB9-5D3B8B032929}" type="parTrans" cxnId="{6F0F5FA0-6669-4996-AB2B-C6C08C5701DE}">
      <dgm:prSet/>
      <dgm:spPr/>
      <dgm:t>
        <a:bodyPr/>
        <a:lstStyle/>
        <a:p>
          <a:endParaRPr lang="en-US"/>
        </a:p>
      </dgm:t>
    </dgm:pt>
    <dgm:pt modelId="{F54C1A7B-0AEE-4ED4-A650-38858CF28FA6}" type="sibTrans" cxnId="{6F0F5FA0-6669-4996-AB2B-C6C08C5701DE}">
      <dgm:prSet/>
      <dgm:spPr/>
      <dgm:t>
        <a:bodyPr/>
        <a:lstStyle/>
        <a:p>
          <a:endParaRPr lang="en-US"/>
        </a:p>
      </dgm:t>
    </dgm:pt>
    <dgm:pt modelId="{4FDEE38A-84B0-459C-9200-357B227716DC}">
      <dgm:prSet/>
      <dgm:spPr/>
      <dgm:t>
        <a:bodyPr/>
        <a:lstStyle/>
        <a:p>
          <a:r>
            <a:rPr lang="en-US" b="1" i="0"/>
            <a:t>Conclusion</a:t>
          </a:r>
          <a:endParaRPr lang="en-US"/>
        </a:p>
      </dgm:t>
    </dgm:pt>
    <dgm:pt modelId="{0540AF00-882C-4986-9914-41FB4B7CA5C6}" type="parTrans" cxnId="{60D60CD3-137C-4993-8B25-328E5865DB2D}">
      <dgm:prSet/>
      <dgm:spPr/>
      <dgm:t>
        <a:bodyPr/>
        <a:lstStyle/>
        <a:p>
          <a:endParaRPr lang="en-US"/>
        </a:p>
      </dgm:t>
    </dgm:pt>
    <dgm:pt modelId="{DEF651EC-BC4F-4A3B-BBD7-B287DA76A7FC}" type="sibTrans" cxnId="{60D60CD3-137C-4993-8B25-328E5865DB2D}">
      <dgm:prSet/>
      <dgm:spPr/>
      <dgm:t>
        <a:bodyPr/>
        <a:lstStyle/>
        <a:p>
          <a:endParaRPr lang="en-US"/>
        </a:p>
      </dgm:t>
    </dgm:pt>
    <dgm:pt modelId="{472C1583-A6F4-40B0-A36F-595541AA3A97}">
      <dgm:prSet/>
      <dgm:spPr/>
      <dgm:t>
        <a:bodyPr/>
        <a:lstStyle/>
        <a:p>
          <a:r>
            <a:rPr lang="en-US" b="0" i="0"/>
            <a:t>Summary of findings and insights.</a:t>
          </a:r>
          <a:endParaRPr lang="en-US"/>
        </a:p>
      </dgm:t>
    </dgm:pt>
    <dgm:pt modelId="{C734CA73-D70E-418E-864B-94801828CF7F}" type="parTrans" cxnId="{E09B54D9-65DD-48E3-9337-0D26EB9EB01D}">
      <dgm:prSet/>
      <dgm:spPr/>
      <dgm:t>
        <a:bodyPr/>
        <a:lstStyle/>
        <a:p>
          <a:endParaRPr lang="en-US"/>
        </a:p>
      </dgm:t>
    </dgm:pt>
    <dgm:pt modelId="{FFFB9A66-B6B3-4C75-9A26-95FD0E38D2E8}" type="sibTrans" cxnId="{E09B54D9-65DD-48E3-9337-0D26EB9EB01D}">
      <dgm:prSet/>
      <dgm:spPr/>
      <dgm:t>
        <a:bodyPr/>
        <a:lstStyle/>
        <a:p>
          <a:endParaRPr lang="en-US"/>
        </a:p>
      </dgm:t>
    </dgm:pt>
    <dgm:pt modelId="{2D27CF6D-D568-40B6-B43C-A2DEF8BDAE6B}">
      <dgm:prSet/>
      <dgm:spPr/>
      <dgm:t>
        <a:bodyPr/>
        <a:lstStyle/>
        <a:p>
          <a:r>
            <a:rPr lang="en-US" b="0" i="0"/>
            <a:t>Identified limitations in the dataset.</a:t>
          </a:r>
          <a:endParaRPr lang="en-US"/>
        </a:p>
      </dgm:t>
    </dgm:pt>
    <dgm:pt modelId="{601CE451-3DE1-4B91-9593-40C0692DC127}" type="parTrans" cxnId="{B8185FCB-D43D-4985-8939-DCDD618F5A00}">
      <dgm:prSet/>
      <dgm:spPr/>
      <dgm:t>
        <a:bodyPr/>
        <a:lstStyle/>
        <a:p>
          <a:endParaRPr lang="en-US"/>
        </a:p>
      </dgm:t>
    </dgm:pt>
    <dgm:pt modelId="{9BF76A48-7E95-47FD-98FA-CFD1302D036F}" type="sibTrans" cxnId="{B8185FCB-D43D-4985-8939-DCDD618F5A00}">
      <dgm:prSet/>
      <dgm:spPr/>
      <dgm:t>
        <a:bodyPr/>
        <a:lstStyle/>
        <a:p>
          <a:endParaRPr lang="en-US"/>
        </a:p>
      </dgm:t>
    </dgm:pt>
    <dgm:pt modelId="{A04B81F4-9CC9-4F54-BECE-A8FAE7BED0B6}">
      <dgm:prSet/>
      <dgm:spPr/>
      <dgm:t>
        <a:bodyPr/>
        <a:lstStyle/>
        <a:p>
          <a:r>
            <a:rPr lang="en-US" b="0" i="0"/>
            <a:t>Recommendations for improving the analysis in the future.</a:t>
          </a:r>
          <a:endParaRPr lang="en-US"/>
        </a:p>
      </dgm:t>
    </dgm:pt>
    <dgm:pt modelId="{D955FE5B-8FFF-424B-8C58-B79AE389A51C}" type="parTrans" cxnId="{05AD3491-1805-48CC-8038-B92842362A4A}">
      <dgm:prSet/>
      <dgm:spPr/>
      <dgm:t>
        <a:bodyPr/>
        <a:lstStyle/>
        <a:p>
          <a:endParaRPr lang="en-US"/>
        </a:p>
      </dgm:t>
    </dgm:pt>
    <dgm:pt modelId="{FA141B4E-BBAA-4CC6-A95A-10AA1B4A11C2}" type="sibTrans" cxnId="{05AD3491-1805-48CC-8038-B92842362A4A}">
      <dgm:prSet/>
      <dgm:spPr/>
      <dgm:t>
        <a:bodyPr/>
        <a:lstStyle/>
        <a:p>
          <a:endParaRPr lang="en-US"/>
        </a:p>
      </dgm:t>
    </dgm:pt>
    <dgm:pt modelId="{60987E45-2108-4ED3-A792-CD8EB45B57E8}" type="pres">
      <dgm:prSet presAssocID="{49ED9304-E2E7-4FED-9B40-577384CF53D8}" presName="Name0" presStyleCnt="0">
        <dgm:presLayoutVars>
          <dgm:dir/>
          <dgm:animLvl val="lvl"/>
          <dgm:resizeHandles val="exact"/>
        </dgm:presLayoutVars>
      </dgm:prSet>
      <dgm:spPr/>
    </dgm:pt>
    <dgm:pt modelId="{2DCD2DC5-BEC5-42C8-B7E5-39FDDDF89F9D}" type="pres">
      <dgm:prSet presAssocID="{6AD7F54D-B385-43A9-BB91-2AA7E8CBC2B3}" presName="linNode" presStyleCnt="0"/>
      <dgm:spPr/>
    </dgm:pt>
    <dgm:pt modelId="{31667041-61AA-4888-B3F5-72B52AAECB63}" type="pres">
      <dgm:prSet presAssocID="{6AD7F54D-B385-43A9-BB91-2AA7E8CBC2B3}" presName="parentText" presStyleLbl="node1" presStyleIdx="0" presStyleCnt="5" custScaleX="277778">
        <dgm:presLayoutVars>
          <dgm:chMax val="1"/>
          <dgm:bulletEnabled val="1"/>
        </dgm:presLayoutVars>
      </dgm:prSet>
      <dgm:spPr/>
    </dgm:pt>
    <dgm:pt modelId="{6DA23AE1-0812-422E-9835-6454E83D0581}" type="pres">
      <dgm:prSet presAssocID="{E8491E96-B083-4325-9D67-9B42754F1B1C}" presName="sp" presStyleCnt="0"/>
      <dgm:spPr/>
    </dgm:pt>
    <dgm:pt modelId="{A66C34D8-8042-4043-8A1A-802C7C2550DC}" type="pres">
      <dgm:prSet presAssocID="{204EC2E5-498E-4745-B182-59234AA79289}" presName="linNode" presStyleCnt="0"/>
      <dgm:spPr/>
    </dgm:pt>
    <dgm:pt modelId="{722F81D8-A344-45D0-AC99-9A9C89C4B9A5}" type="pres">
      <dgm:prSet presAssocID="{204EC2E5-498E-4745-B182-59234AA79289}" presName="parentText" presStyleLbl="node1" presStyleIdx="1" presStyleCnt="5">
        <dgm:presLayoutVars>
          <dgm:chMax val="1"/>
          <dgm:bulletEnabled val="1"/>
        </dgm:presLayoutVars>
      </dgm:prSet>
      <dgm:spPr/>
    </dgm:pt>
    <dgm:pt modelId="{8DE472AA-D7DF-4BB4-A1F9-71353644B193}" type="pres">
      <dgm:prSet presAssocID="{204EC2E5-498E-4745-B182-59234AA79289}" presName="descendantText" presStyleLbl="alignAccFollowNode1" presStyleIdx="0" presStyleCnt="4">
        <dgm:presLayoutVars>
          <dgm:bulletEnabled val="1"/>
        </dgm:presLayoutVars>
      </dgm:prSet>
      <dgm:spPr/>
    </dgm:pt>
    <dgm:pt modelId="{CE31035F-06C8-4209-8D9E-14BBC316ED00}" type="pres">
      <dgm:prSet presAssocID="{84DB8C34-442F-4B9F-BB4A-79F2D8749CB8}" presName="sp" presStyleCnt="0"/>
      <dgm:spPr/>
    </dgm:pt>
    <dgm:pt modelId="{EBABD833-E26C-4B17-816B-781FFB77E8F3}" type="pres">
      <dgm:prSet presAssocID="{40B04079-9B37-4D34-8C86-D28BD411D41B}" presName="linNode" presStyleCnt="0"/>
      <dgm:spPr/>
    </dgm:pt>
    <dgm:pt modelId="{8DE05411-0973-4526-969C-53A558F25450}" type="pres">
      <dgm:prSet presAssocID="{40B04079-9B37-4D34-8C86-D28BD411D41B}" presName="parentText" presStyleLbl="node1" presStyleIdx="2" presStyleCnt="5">
        <dgm:presLayoutVars>
          <dgm:chMax val="1"/>
          <dgm:bulletEnabled val="1"/>
        </dgm:presLayoutVars>
      </dgm:prSet>
      <dgm:spPr/>
    </dgm:pt>
    <dgm:pt modelId="{0CF4EF2D-90E3-4845-AA84-F9BACDAD5B15}" type="pres">
      <dgm:prSet presAssocID="{40B04079-9B37-4D34-8C86-D28BD411D41B}" presName="descendantText" presStyleLbl="alignAccFollowNode1" presStyleIdx="1" presStyleCnt="4">
        <dgm:presLayoutVars>
          <dgm:bulletEnabled val="1"/>
        </dgm:presLayoutVars>
      </dgm:prSet>
      <dgm:spPr/>
    </dgm:pt>
    <dgm:pt modelId="{22474F7A-0D9E-4EA8-8447-A18463EB45C1}" type="pres">
      <dgm:prSet presAssocID="{3581C3B2-EA73-4B85-A8B5-2059A4A316AA}" presName="sp" presStyleCnt="0"/>
      <dgm:spPr/>
    </dgm:pt>
    <dgm:pt modelId="{3D0C54C8-0286-4A34-810E-557E5B8241DD}" type="pres">
      <dgm:prSet presAssocID="{07968DA8-4F20-46C4-8F3E-EDB929EFAE47}" presName="linNode" presStyleCnt="0"/>
      <dgm:spPr/>
    </dgm:pt>
    <dgm:pt modelId="{1F2B8733-1B0F-465F-A1AF-5021B38E9132}" type="pres">
      <dgm:prSet presAssocID="{07968DA8-4F20-46C4-8F3E-EDB929EFAE47}" presName="parentText" presStyleLbl="node1" presStyleIdx="3" presStyleCnt="5">
        <dgm:presLayoutVars>
          <dgm:chMax val="1"/>
          <dgm:bulletEnabled val="1"/>
        </dgm:presLayoutVars>
      </dgm:prSet>
      <dgm:spPr/>
    </dgm:pt>
    <dgm:pt modelId="{A881C0FF-C10C-44B4-B54A-CFBDF3091149}" type="pres">
      <dgm:prSet presAssocID="{07968DA8-4F20-46C4-8F3E-EDB929EFAE47}" presName="descendantText" presStyleLbl="alignAccFollowNode1" presStyleIdx="2" presStyleCnt="4">
        <dgm:presLayoutVars>
          <dgm:bulletEnabled val="1"/>
        </dgm:presLayoutVars>
      </dgm:prSet>
      <dgm:spPr/>
    </dgm:pt>
    <dgm:pt modelId="{11401036-9622-4165-85B9-2AB51A786344}" type="pres">
      <dgm:prSet presAssocID="{74409788-BF55-4073-A8F6-76F391BE1CAE}" presName="sp" presStyleCnt="0"/>
      <dgm:spPr/>
    </dgm:pt>
    <dgm:pt modelId="{140335A0-FA11-47CA-B601-94A5F1DA5B38}" type="pres">
      <dgm:prSet presAssocID="{4FDEE38A-84B0-459C-9200-357B227716DC}" presName="linNode" presStyleCnt="0"/>
      <dgm:spPr/>
    </dgm:pt>
    <dgm:pt modelId="{7C15C166-6A9E-420E-B826-9907F1EBDD78}" type="pres">
      <dgm:prSet presAssocID="{4FDEE38A-84B0-459C-9200-357B227716DC}" presName="parentText" presStyleLbl="node1" presStyleIdx="4" presStyleCnt="5">
        <dgm:presLayoutVars>
          <dgm:chMax val="1"/>
          <dgm:bulletEnabled val="1"/>
        </dgm:presLayoutVars>
      </dgm:prSet>
      <dgm:spPr/>
    </dgm:pt>
    <dgm:pt modelId="{67DFB09C-1761-438E-ADD7-4C9A963A5E0E}" type="pres">
      <dgm:prSet presAssocID="{4FDEE38A-84B0-459C-9200-357B227716DC}" presName="descendantText" presStyleLbl="alignAccFollowNode1" presStyleIdx="3" presStyleCnt="4">
        <dgm:presLayoutVars>
          <dgm:bulletEnabled val="1"/>
        </dgm:presLayoutVars>
      </dgm:prSet>
      <dgm:spPr/>
    </dgm:pt>
  </dgm:ptLst>
  <dgm:cxnLst>
    <dgm:cxn modelId="{3C18240C-7A1C-4ED2-8CC2-5A627C9E7694}" type="presOf" srcId="{40B04079-9B37-4D34-8C86-D28BD411D41B}" destId="{8DE05411-0973-4526-969C-53A558F25450}" srcOrd="0" destOrd="0" presId="urn:microsoft.com/office/officeart/2005/8/layout/vList5"/>
    <dgm:cxn modelId="{F0A27934-9BFD-4A94-8D64-32D53AAD1D43}" srcId="{204EC2E5-498E-4745-B182-59234AA79289}" destId="{6D72A266-148E-4028-967D-EEA4C6F4566D}" srcOrd="2" destOrd="0" parTransId="{03DEC8CD-C7C7-44FA-A710-372158815C48}" sibTransId="{EF8FF2DE-AF3B-442A-BDA1-7B50F5785449}"/>
    <dgm:cxn modelId="{E8609536-D108-4923-B9C5-11145B59D11A}" srcId="{49ED9304-E2E7-4FED-9B40-577384CF53D8}" destId="{40B04079-9B37-4D34-8C86-D28BD411D41B}" srcOrd="2" destOrd="0" parTransId="{0FF0C330-0C3E-4E50-8B86-469E7AB14238}" sibTransId="{3581C3B2-EA73-4B85-A8B5-2059A4A316AA}"/>
    <dgm:cxn modelId="{BF6C0442-2C96-4516-9627-F4252C01DC16}" type="presOf" srcId="{0FE23846-D17C-4925-9A4C-DD6AD64A6518}" destId="{0CF4EF2D-90E3-4845-AA84-F9BACDAD5B15}" srcOrd="0" destOrd="2" presId="urn:microsoft.com/office/officeart/2005/8/layout/vList5"/>
    <dgm:cxn modelId="{1CEC6442-EAF6-41A6-9F59-064BB87EF03B}" type="presOf" srcId="{6D72A266-148E-4028-967D-EEA4C6F4566D}" destId="{8DE472AA-D7DF-4BB4-A1F9-71353644B193}" srcOrd="0" destOrd="2" presId="urn:microsoft.com/office/officeart/2005/8/layout/vList5"/>
    <dgm:cxn modelId="{8D00DD43-6075-4138-898B-6B57BB2D617D}" type="presOf" srcId="{ED386349-A38B-46BA-A97C-2C7A40130679}" destId="{0CF4EF2D-90E3-4845-AA84-F9BACDAD5B15}" srcOrd="0" destOrd="0" presId="urn:microsoft.com/office/officeart/2005/8/layout/vList5"/>
    <dgm:cxn modelId="{2BFF5345-55EF-4DA4-92E6-62D1D874A534}" type="presOf" srcId="{2D27CF6D-D568-40B6-B43C-A2DEF8BDAE6B}" destId="{67DFB09C-1761-438E-ADD7-4C9A963A5E0E}" srcOrd="0" destOrd="1" presId="urn:microsoft.com/office/officeart/2005/8/layout/vList5"/>
    <dgm:cxn modelId="{C253EC6C-67BB-4383-8DA7-AECA7058D3DE}" srcId="{204EC2E5-498E-4745-B182-59234AA79289}" destId="{2A941C80-04A1-4158-AF56-8A4293E4B252}" srcOrd="1" destOrd="0" parTransId="{C6E3ECC0-B5C5-427C-BC06-137AE6EDD9E2}" sibTransId="{CD201F59-48EA-43DE-8BD1-D08AD3DDBE34}"/>
    <dgm:cxn modelId="{F13D7070-14DB-4771-A318-00233FA1EF0A}" type="presOf" srcId="{2A941C80-04A1-4158-AF56-8A4293E4B252}" destId="{8DE472AA-D7DF-4BB4-A1F9-71353644B193}" srcOrd="0" destOrd="1" presId="urn:microsoft.com/office/officeart/2005/8/layout/vList5"/>
    <dgm:cxn modelId="{5619837A-3559-4542-A96A-A5F894F1A34A}" type="presOf" srcId="{6AD7F54D-B385-43A9-BB91-2AA7E8CBC2B3}" destId="{31667041-61AA-4888-B3F5-72B52AAECB63}" srcOrd="0" destOrd="0" presId="urn:microsoft.com/office/officeart/2005/8/layout/vList5"/>
    <dgm:cxn modelId="{0693457C-A98A-42B2-933A-15FA63F97555}" type="presOf" srcId="{48ED4CF7-4FF0-4659-8078-7A216F968F2C}" destId="{0CF4EF2D-90E3-4845-AA84-F9BACDAD5B15}" srcOrd="0" destOrd="1" presId="urn:microsoft.com/office/officeart/2005/8/layout/vList5"/>
    <dgm:cxn modelId="{403DEC80-04AD-4A8B-8FDD-174E34A8BE11}" srcId="{49ED9304-E2E7-4FED-9B40-577384CF53D8}" destId="{204EC2E5-498E-4745-B182-59234AA79289}" srcOrd="1" destOrd="0" parTransId="{2157CE51-9903-4678-A6D6-3427E9BDEF6C}" sibTransId="{84DB8C34-442F-4B9F-BB4A-79F2D8749CB8}"/>
    <dgm:cxn modelId="{97419987-F3F5-4BE2-8840-99796555B693}" srcId="{07968DA8-4F20-46C4-8F3E-EDB929EFAE47}" destId="{DF5BA6C1-4C22-4DC9-AA64-C29692ABF9E0}" srcOrd="0" destOrd="0" parTransId="{035639B8-BFC6-4AC4-A729-DF47113C79FA}" sibTransId="{DBC71F1F-753A-408E-8A8E-A1E0E0084F31}"/>
    <dgm:cxn modelId="{18092D88-D0F7-4734-A704-39D470B745B1}" srcId="{40B04079-9B37-4D34-8C86-D28BD411D41B}" destId="{0FE23846-D17C-4925-9A4C-DD6AD64A6518}" srcOrd="2" destOrd="0" parTransId="{14470BFF-7E18-4A7E-8161-362461BA09A8}" sibTransId="{18EF9B35-4C04-4200-B4AA-97DCAB168C75}"/>
    <dgm:cxn modelId="{3A6BF18F-1895-4D33-93AC-71900912BC7F}" srcId="{204EC2E5-498E-4745-B182-59234AA79289}" destId="{93C21694-6267-4020-A10B-EFDBE340DD7D}" srcOrd="0" destOrd="0" parTransId="{BE05BC1F-5012-4644-B81E-819CC7B9F010}" sibTransId="{E8E46CB4-37E4-4E32-8606-A2C22B2CAC5E}"/>
    <dgm:cxn modelId="{05AD3491-1805-48CC-8038-B92842362A4A}" srcId="{4FDEE38A-84B0-459C-9200-357B227716DC}" destId="{A04B81F4-9CC9-4F54-BECE-A8FAE7BED0B6}" srcOrd="2" destOrd="0" parTransId="{D955FE5B-8FFF-424B-8C58-B79AE389A51C}" sibTransId="{FA141B4E-BBAA-4CC6-A95A-10AA1B4A11C2}"/>
    <dgm:cxn modelId="{6F0F5FA0-6669-4996-AB2B-C6C08C5701DE}" srcId="{07968DA8-4F20-46C4-8F3E-EDB929EFAE47}" destId="{7DC5263A-CB58-44D6-8534-B23B1C94127B}" srcOrd="1" destOrd="0" parTransId="{B8F27D45-E116-4E9F-9AB9-5D3B8B032929}" sibTransId="{F54C1A7B-0AEE-4ED4-A650-38858CF28FA6}"/>
    <dgm:cxn modelId="{4E1070A7-E33D-4B75-884D-FCD07D3FCA26}" srcId="{40B04079-9B37-4D34-8C86-D28BD411D41B}" destId="{ED386349-A38B-46BA-A97C-2C7A40130679}" srcOrd="0" destOrd="0" parTransId="{EDC3791A-EF56-433E-908E-EDCB86027C53}" sibTransId="{67F90C42-2B6B-4AE2-9BD4-E1C4B1CB2CD1}"/>
    <dgm:cxn modelId="{457F65B0-341E-4B61-AB4C-E5FB895B5724}" type="presOf" srcId="{7DC5263A-CB58-44D6-8534-B23B1C94127B}" destId="{A881C0FF-C10C-44B4-B54A-CFBDF3091149}" srcOrd="0" destOrd="1" presId="urn:microsoft.com/office/officeart/2005/8/layout/vList5"/>
    <dgm:cxn modelId="{6F67F1B1-FDF3-46A1-9544-3F35D7DB054C}" type="presOf" srcId="{49ED9304-E2E7-4FED-9B40-577384CF53D8}" destId="{60987E45-2108-4ED3-A792-CD8EB45B57E8}" srcOrd="0" destOrd="0" presId="urn:microsoft.com/office/officeart/2005/8/layout/vList5"/>
    <dgm:cxn modelId="{4BFB4AB3-664C-4CA2-971B-3BB78C5FFA0F}" type="presOf" srcId="{4FDEE38A-84B0-459C-9200-357B227716DC}" destId="{7C15C166-6A9E-420E-B826-9907F1EBDD78}" srcOrd="0" destOrd="0" presId="urn:microsoft.com/office/officeart/2005/8/layout/vList5"/>
    <dgm:cxn modelId="{BE5D87BB-27B4-4ED4-B31B-E5DC6E857334}" srcId="{49ED9304-E2E7-4FED-9B40-577384CF53D8}" destId="{07968DA8-4F20-46C4-8F3E-EDB929EFAE47}" srcOrd="3" destOrd="0" parTransId="{78848E1B-532B-4C26-9EAB-CFE42C256760}" sibTransId="{74409788-BF55-4073-A8F6-76F391BE1CAE}"/>
    <dgm:cxn modelId="{9B5B96C2-6939-4B07-B0E5-7DC8E961EBD5}" srcId="{49ED9304-E2E7-4FED-9B40-577384CF53D8}" destId="{6AD7F54D-B385-43A9-BB91-2AA7E8CBC2B3}" srcOrd="0" destOrd="0" parTransId="{65E28E3E-0FC7-4F18-974F-352D3EA823FD}" sibTransId="{E8491E96-B083-4325-9D67-9B42754F1B1C}"/>
    <dgm:cxn modelId="{8BA77BC3-DA29-4177-B66C-775B9422AD00}" type="presOf" srcId="{DF5BA6C1-4C22-4DC9-AA64-C29692ABF9E0}" destId="{A881C0FF-C10C-44B4-B54A-CFBDF3091149}" srcOrd="0" destOrd="0" presId="urn:microsoft.com/office/officeart/2005/8/layout/vList5"/>
    <dgm:cxn modelId="{B8185FCB-D43D-4985-8939-DCDD618F5A00}" srcId="{4FDEE38A-84B0-459C-9200-357B227716DC}" destId="{2D27CF6D-D568-40B6-B43C-A2DEF8BDAE6B}" srcOrd="1" destOrd="0" parTransId="{601CE451-3DE1-4B91-9593-40C0692DC127}" sibTransId="{9BF76A48-7E95-47FD-98FA-CFD1302D036F}"/>
    <dgm:cxn modelId="{60621ACF-40E9-4517-83F1-6D21D50B0BB1}" type="presOf" srcId="{93C21694-6267-4020-A10B-EFDBE340DD7D}" destId="{8DE472AA-D7DF-4BB4-A1F9-71353644B193}" srcOrd="0" destOrd="0" presId="urn:microsoft.com/office/officeart/2005/8/layout/vList5"/>
    <dgm:cxn modelId="{60D60CD3-137C-4993-8B25-328E5865DB2D}" srcId="{49ED9304-E2E7-4FED-9B40-577384CF53D8}" destId="{4FDEE38A-84B0-459C-9200-357B227716DC}" srcOrd="4" destOrd="0" parTransId="{0540AF00-882C-4986-9914-41FB4B7CA5C6}" sibTransId="{DEF651EC-BC4F-4A3B-BBD7-B287DA76A7FC}"/>
    <dgm:cxn modelId="{E09B54D9-65DD-48E3-9337-0D26EB9EB01D}" srcId="{4FDEE38A-84B0-459C-9200-357B227716DC}" destId="{472C1583-A6F4-40B0-A36F-595541AA3A97}" srcOrd="0" destOrd="0" parTransId="{C734CA73-D70E-418E-864B-94801828CF7F}" sibTransId="{FFFB9A66-B6B3-4C75-9A26-95FD0E38D2E8}"/>
    <dgm:cxn modelId="{D5D65BDF-3C9D-47C5-B30F-C8C2976A9E65}" type="presOf" srcId="{472C1583-A6F4-40B0-A36F-595541AA3A97}" destId="{67DFB09C-1761-438E-ADD7-4C9A963A5E0E}" srcOrd="0" destOrd="0" presId="urn:microsoft.com/office/officeart/2005/8/layout/vList5"/>
    <dgm:cxn modelId="{DBA0C1DF-9251-492A-B8E5-C8FFCCEEFD3A}" type="presOf" srcId="{A04B81F4-9CC9-4F54-BECE-A8FAE7BED0B6}" destId="{67DFB09C-1761-438E-ADD7-4C9A963A5E0E}" srcOrd="0" destOrd="2" presId="urn:microsoft.com/office/officeart/2005/8/layout/vList5"/>
    <dgm:cxn modelId="{D4E1CBE3-7A36-4935-985A-374FDC6D24B6}" srcId="{40B04079-9B37-4D34-8C86-D28BD411D41B}" destId="{48ED4CF7-4FF0-4659-8078-7A216F968F2C}" srcOrd="1" destOrd="0" parTransId="{81193EA7-235C-40AA-9483-FD41DCEFFE96}" sibTransId="{27304787-E9FB-469D-80A8-07EC6FD5A8CA}"/>
    <dgm:cxn modelId="{52BE3DF8-0EFA-42E5-8858-8D2304CBA32B}" type="presOf" srcId="{07968DA8-4F20-46C4-8F3E-EDB929EFAE47}" destId="{1F2B8733-1B0F-465F-A1AF-5021B38E9132}" srcOrd="0" destOrd="0" presId="urn:microsoft.com/office/officeart/2005/8/layout/vList5"/>
    <dgm:cxn modelId="{8F21FEFF-E394-4299-98BB-708857AFDC28}" type="presOf" srcId="{204EC2E5-498E-4745-B182-59234AA79289}" destId="{722F81D8-A344-45D0-AC99-9A9C89C4B9A5}" srcOrd="0" destOrd="0" presId="urn:microsoft.com/office/officeart/2005/8/layout/vList5"/>
    <dgm:cxn modelId="{00D8D2D5-30D5-4087-9A14-96995C342B5D}" type="presParOf" srcId="{60987E45-2108-4ED3-A792-CD8EB45B57E8}" destId="{2DCD2DC5-BEC5-42C8-B7E5-39FDDDF89F9D}" srcOrd="0" destOrd="0" presId="urn:microsoft.com/office/officeart/2005/8/layout/vList5"/>
    <dgm:cxn modelId="{F8BC88CA-8228-42AC-98CA-AF78D57B63FB}" type="presParOf" srcId="{2DCD2DC5-BEC5-42C8-B7E5-39FDDDF89F9D}" destId="{31667041-61AA-4888-B3F5-72B52AAECB63}" srcOrd="0" destOrd="0" presId="urn:microsoft.com/office/officeart/2005/8/layout/vList5"/>
    <dgm:cxn modelId="{6C4991F9-65E4-4AC9-91DB-FA14C1788FB7}" type="presParOf" srcId="{60987E45-2108-4ED3-A792-CD8EB45B57E8}" destId="{6DA23AE1-0812-422E-9835-6454E83D0581}" srcOrd="1" destOrd="0" presId="urn:microsoft.com/office/officeart/2005/8/layout/vList5"/>
    <dgm:cxn modelId="{D3879801-DF02-4E82-B2EF-5B725EC4FD44}" type="presParOf" srcId="{60987E45-2108-4ED3-A792-CD8EB45B57E8}" destId="{A66C34D8-8042-4043-8A1A-802C7C2550DC}" srcOrd="2" destOrd="0" presId="urn:microsoft.com/office/officeart/2005/8/layout/vList5"/>
    <dgm:cxn modelId="{1758B997-E356-4B86-AE30-A321F130EC83}" type="presParOf" srcId="{A66C34D8-8042-4043-8A1A-802C7C2550DC}" destId="{722F81D8-A344-45D0-AC99-9A9C89C4B9A5}" srcOrd="0" destOrd="0" presId="urn:microsoft.com/office/officeart/2005/8/layout/vList5"/>
    <dgm:cxn modelId="{52029493-97F5-4860-A2FF-4A39124508E6}" type="presParOf" srcId="{A66C34D8-8042-4043-8A1A-802C7C2550DC}" destId="{8DE472AA-D7DF-4BB4-A1F9-71353644B193}" srcOrd="1" destOrd="0" presId="urn:microsoft.com/office/officeart/2005/8/layout/vList5"/>
    <dgm:cxn modelId="{0039238B-EB63-480E-907E-71CB785692D2}" type="presParOf" srcId="{60987E45-2108-4ED3-A792-CD8EB45B57E8}" destId="{CE31035F-06C8-4209-8D9E-14BBC316ED00}" srcOrd="3" destOrd="0" presId="urn:microsoft.com/office/officeart/2005/8/layout/vList5"/>
    <dgm:cxn modelId="{ED2950AE-CC28-4441-859F-F8FF8A42BD48}" type="presParOf" srcId="{60987E45-2108-4ED3-A792-CD8EB45B57E8}" destId="{EBABD833-E26C-4B17-816B-781FFB77E8F3}" srcOrd="4" destOrd="0" presId="urn:microsoft.com/office/officeart/2005/8/layout/vList5"/>
    <dgm:cxn modelId="{107842A5-9CD2-4097-8AF5-24B3329660F2}" type="presParOf" srcId="{EBABD833-E26C-4B17-816B-781FFB77E8F3}" destId="{8DE05411-0973-4526-969C-53A558F25450}" srcOrd="0" destOrd="0" presId="urn:microsoft.com/office/officeart/2005/8/layout/vList5"/>
    <dgm:cxn modelId="{9DA190D1-752D-4E41-8874-0118901E6013}" type="presParOf" srcId="{EBABD833-E26C-4B17-816B-781FFB77E8F3}" destId="{0CF4EF2D-90E3-4845-AA84-F9BACDAD5B15}" srcOrd="1" destOrd="0" presId="urn:microsoft.com/office/officeart/2005/8/layout/vList5"/>
    <dgm:cxn modelId="{81BD08A3-8F30-443B-B074-01203E9B9C6D}" type="presParOf" srcId="{60987E45-2108-4ED3-A792-CD8EB45B57E8}" destId="{22474F7A-0D9E-4EA8-8447-A18463EB45C1}" srcOrd="5" destOrd="0" presId="urn:microsoft.com/office/officeart/2005/8/layout/vList5"/>
    <dgm:cxn modelId="{147047EC-86D5-4F14-9BAC-B4A66362D27D}" type="presParOf" srcId="{60987E45-2108-4ED3-A792-CD8EB45B57E8}" destId="{3D0C54C8-0286-4A34-810E-557E5B8241DD}" srcOrd="6" destOrd="0" presId="urn:microsoft.com/office/officeart/2005/8/layout/vList5"/>
    <dgm:cxn modelId="{4E4BCF8B-AFF5-42C4-929E-63934F76414F}" type="presParOf" srcId="{3D0C54C8-0286-4A34-810E-557E5B8241DD}" destId="{1F2B8733-1B0F-465F-A1AF-5021B38E9132}" srcOrd="0" destOrd="0" presId="urn:microsoft.com/office/officeart/2005/8/layout/vList5"/>
    <dgm:cxn modelId="{CF9DDBC3-D5B3-4B9D-A890-0B5DA0026F56}" type="presParOf" srcId="{3D0C54C8-0286-4A34-810E-557E5B8241DD}" destId="{A881C0FF-C10C-44B4-B54A-CFBDF3091149}" srcOrd="1" destOrd="0" presId="urn:microsoft.com/office/officeart/2005/8/layout/vList5"/>
    <dgm:cxn modelId="{9421722E-F53F-47A6-A1B5-2AE47D460A54}" type="presParOf" srcId="{60987E45-2108-4ED3-A792-CD8EB45B57E8}" destId="{11401036-9622-4165-85B9-2AB51A786344}" srcOrd="7" destOrd="0" presId="urn:microsoft.com/office/officeart/2005/8/layout/vList5"/>
    <dgm:cxn modelId="{4452A9B2-4E61-496B-83CB-5A7C2344DF87}" type="presParOf" srcId="{60987E45-2108-4ED3-A792-CD8EB45B57E8}" destId="{140335A0-FA11-47CA-B601-94A5F1DA5B38}" srcOrd="8" destOrd="0" presId="urn:microsoft.com/office/officeart/2005/8/layout/vList5"/>
    <dgm:cxn modelId="{C483E79F-C10C-4152-9CB3-E2EB226CF4B1}" type="presParOf" srcId="{140335A0-FA11-47CA-B601-94A5F1DA5B38}" destId="{7C15C166-6A9E-420E-B826-9907F1EBDD78}" srcOrd="0" destOrd="0" presId="urn:microsoft.com/office/officeart/2005/8/layout/vList5"/>
    <dgm:cxn modelId="{15DBB987-C027-461C-AA88-AF8AA6D43F6D}" type="presParOf" srcId="{140335A0-FA11-47CA-B601-94A5F1DA5B38}" destId="{67DFB09C-1761-438E-ADD7-4C9A963A5E0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667041-61AA-4888-B3F5-72B52AAECB63}">
      <dsp:nvSpPr>
        <dsp:cNvPr id="0" name=""/>
        <dsp:cNvSpPr/>
      </dsp:nvSpPr>
      <dsp:spPr>
        <a:xfrm>
          <a:off x="0" y="2205"/>
          <a:ext cx="7957687" cy="96439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0" i="0" kern="1200" dirty="0"/>
            <a:t>The analysis is organized into the following sections:</a:t>
          </a:r>
          <a:endParaRPr lang="en-US" sz="2300" kern="1200" dirty="0"/>
        </a:p>
      </dsp:txBody>
      <dsp:txXfrm>
        <a:off x="47078" y="49283"/>
        <a:ext cx="7863531" cy="870238"/>
      </dsp:txXfrm>
    </dsp:sp>
    <dsp:sp modelId="{8DE472AA-D7DF-4BB4-A1F9-71353644B193}">
      <dsp:nvSpPr>
        <dsp:cNvPr id="0" name=""/>
        <dsp:cNvSpPr/>
      </dsp:nvSpPr>
      <dsp:spPr>
        <a:xfrm rot="5400000">
          <a:off x="5030755" y="-1051930"/>
          <a:ext cx="771515" cy="509789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0" i="0" kern="1200"/>
            <a:t>Exploration of the dataset.</a:t>
          </a:r>
          <a:endParaRPr lang="en-US" sz="1100" kern="1200"/>
        </a:p>
        <a:p>
          <a:pPr marL="57150" lvl="1" indent="-57150" algn="l" defTabSz="488950">
            <a:lnSpc>
              <a:spcPct val="90000"/>
            </a:lnSpc>
            <a:spcBef>
              <a:spcPct val="0"/>
            </a:spcBef>
            <a:spcAft>
              <a:spcPct val="15000"/>
            </a:spcAft>
            <a:buChar char="•"/>
          </a:pPr>
          <a:r>
            <a:rPr lang="en-US" sz="1100" b="0" i="0" kern="1200"/>
            <a:t>Data cleaning and preparation processes.</a:t>
          </a:r>
          <a:endParaRPr lang="en-US" sz="1100" kern="1200"/>
        </a:p>
        <a:p>
          <a:pPr marL="57150" lvl="1" indent="-57150" algn="l" defTabSz="488950">
            <a:lnSpc>
              <a:spcPct val="90000"/>
            </a:lnSpc>
            <a:spcBef>
              <a:spcPct val="0"/>
            </a:spcBef>
            <a:spcAft>
              <a:spcPct val="15000"/>
            </a:spcAft>
            <a:buChar char="•"/>
          </a:pPr>
          <a:r>
            <a:rPr lang="en-US" sz="1100" b="0" i="0" kern="1200"/>
            <a:t>Feature engineering to enhance predictive performance.</a:t>
          </a:r>
          <a:endParaRPr lang="en-US" sz="1100" kern="1200"/>
        </a:p>
      </dsp:txBody>
      <dsp:txXfrm rot="-5400000">
        <a:off x="2867566" y="1148921"/>
        <a:ext cx="5060232" cy="696191"/>
      </dsp:txXfrm>
    </dsp:sp>
    <dsp:sp modelId="{722F81D8-A344-45D0-AC99-9A9C89C4B9A5}">
      <dsp:nvSpPr>
        <dsp:cNvPr id="0" name=""/>
        <dsp:cNvSpPr/>
      </dsp:nvSpPr>
      <dsp:spPr>
        <a:xfrm>
          <a:off x="0" y="1014819"/>
          <a:ext cx="2867565" cy="96439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1" i="0" kern="1200"/>
            <a:t>Data</a:t>
          </a:r>
          <a:endParaRPr lang="en-US" sz="2300" kern="1200"/>
        </a:p>
      </dsp:txBody>
      <dsp:txXfrm>
        <a:off x="47078" y="1061897"/>
        <a:ext cx="2773409" cy="870238"/>
      </dsp:txXfrm>
    </dsp:sp>
    <dsp:sp modelId="{0CF4EF2D-90E3-4845-AA84-F9BACDAD5B15}">
      <dsp:nvSpPr>
        <dsp:cNvPr id="0" name=""/>
        <dsp:cNvSpPr/>
      </dsp:nvSpPr>
      <dsp:spPr>
        <a:xfrm rot="5400000">
          <a:off x="5030755" y="-39316"/>
          <a:ext cx="771515" cy="509789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0" i="0" kern="1200"/>
            <a:t>Regression model used to predict loan defaults.</a:t>
          </a:r>
          <a:endParaRPr lang="en-US" sz="1100" kern="1200"/>
        </a:p>
        <a:p>
          <a:pPr marL="57150" lvl="1" indent="-57150" algn="l" defTabSz="488950">
            <a:lnSpc>
              <a:spcPct val="90000"/>
            </a:lnSpc>
            <a:spcBef>
              <a:spcPct val="0"/>
            </a:spcBef>
            <a:spcAft>
              <a:spcPct val="15000"/>
            </a:spcAft>
            <a:buChar char="•"/>
          </a:pPr>
          <a:r>
            <a:rPr lang="en-US" sz="1100" b="0" i="0" kern="1200"/>
            <a:t>Evaluation metrics such as accuracy and R-squared.</a:t>
          </a:r>
          <a:endParaRPr lang="en-US" sz="1100" kern="1200"/>
        </a:p>
        <a:p>
          <a:pPr marL="57150" lvl="1" indent="-57150" algn="l" defTabSz="488950">
            <a:lnSpc>
              <a:spcPct val="90000"/>
            </a:lnSpc>
            <a:spcBef>
              <a:spcPct val="0"/>
            </a:spcBef>
            <a:spcAft>
              <a:spcPct val="15000"/>
            </a:spcAft>
            <a:buChar char="•"/>
          </a:pPr>
          <a:r>
            <a:rPr lang="en-US" sz="1100" b="0" i="0" kern="1200"/>
            <a:t>Insights derived from the model.</a:t>
          </a:r>
          <a:endParaRPr lang="en-US" sz="1100" kern="1200"/>
        </a:p>
      </dsp:txBody>
      <dsp:txXfrm rot="-5400000">
        <a:off x="2867566" y="2161535"/>
        <a:ext cx="5060232" cy="696191"/>
      </dsp:txXfrm>
    </dsp:sp>
    <dsp:sp modelId="{8DE05411-0973-4526-969C-53A558F25450}">
      <dsp:nvSpPr>
        <dsp:cNvPr id="0" name=""/>
        <dsp:cNvSpPr/>
      </dsp:nvSpPr>
      <dsp:spPr>
        <a:xfrm>
          <a:off x="0" y="2027433"/>
          <a:ext cx="2867565" cy="96439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1" i="0" kern="1200"/>
            <a:t>Machine Learning Model</a:t>
          </a:r>
          <a:endParaRPr lang="en-US" sz="2300" kern="1200"/>
        </a:p>
      </dsp:txBody>
      <dsp:txXfrm>
        <a:off x="47078" y="2074511"/>
        <a:ext cx="2773409" cy="870238"/>
      </dsp:txXfrm>
    </dsp:sp>
    <dsp:sp modelId="{A881C0FF-C10C-44B4-B54A-CFBDF3091149}">
      <dsp:nvSpPr>
        <dsp:cNvPr id="0" name=""/>
        <dsp:cNvSpPr/>
      </dsp:nvSpPr>
      <dsp:spPr>
        <a:xfrm rot="5400000">
          <a:off x="5030755" y="973297"/>
          <a:ext cx="771515" cy="509789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0" i="0" kern="1200"/>
            <a:t>Interactive interface designed to generate loan default predictions.</a:t>
          </a:r>
          <a:endParaRPr lang="en-US" sz="1100" kern="1200"/>
        </a:p>
        <a:p>
          <a:pPr marL="57150" lvl="1" indent="-57150" algn="l" defTabSz="488950">
            <a:lnSpc>
              <a:spcPct val="90000"/>
            </a:lnSpc>
            <a:spcBef>
              <a:spcPct val="0"/>
            </a:spcBef>
            <a:spcAft>
              <a:spcPct val="15000"/>
            </a:spcAft>
            <a:buChar char="•"/>
          </a:pPr>
          <a:r>
            <a:rPr lang="en-US" sz="1100" b="0" i="0" kern="1200"/>
            <a:t>User-friendly layout for entering input data and viewing predictions.</a:t>
          </a:r>
          <a:endParaRPr lang="en-US" sz="1100" kern="1200"/>
        </a:p>
      </dsp:txBody>
      <dsp:txXfrm rot="-5400000">
        <a:off x="2867566" y="3174148"/>
        <a:ext cx="5060232" cy="696191"/>
      </dsp:txXfrm>
    </dsp:sp>
    <dsp:sp modelId="{1F2B8733-1B0F-465F-A1AF-5021B38E9132}">
      <dsp:nvSpPr>
        <dsp:cNvPr id="0" name=""/>
        <dsp:cNvSpPr/>
      </dsp:nvSpPr>
      <dsp:spPr>
        <a:xfrm>
          <a:off x="0" y="3040047"/>
          <a:ext cx="2867565" cy="96439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1" i="0" kern="1200"/>
            <a:t>HTML Page</a:t>
          </a:r>
          <a:endParaRPr lang="en-US" sz="2300" kern="1200"/>
        </a:p>
      </dsp:txBody>
      <dsp:txXfrm>
        <a:off x="47078" y="3087125"/>
        <a:ext cx="2773409" cy="870238"/>
      </dsp:txXfrm>
    </dsp:sp>
    <dsp:sp modelId="{67DFB09C-1761-438E-ADD7-4C9A963A5E0E}">
      <dsp:nvSpPr>
        <dsp:cNvPr id="0" name=""/>
        <dsp:cNvSpPr/>
      </dsp:nvSpPr>
      <dsp:spPr>
        <a:xfrm rot="5400000">
          <a:off x="5030755" y="1985910"/>
          <a:ext cx="771515" cy="509789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0" i="0" kern="1200"/>
            <a:t>Summary of findings and insights.</a:t>
          </a:r>
          <a:endParaRPr lang="en-US" sz="1100" kern="1200"/>
        </a:p>
        <a:p>
          <a:pPr marL="57150" lvl="1" indent="-57150" algn="l" defTabSz="488950">
            <a:lnSpc>
              <a:spcPct val="90000"/>
            </a:lnSpc>
            <a:spcBef>
              <a:spcPct val="0"/>
            </a:spcBef>
            <a:spcAft>
              <a:spcPct val="15000"/>
            </a:spcAft>
            <a:buChar char="•"/>
          </a:pPr>
          <a:r>
            <a:rPr lang="en-US" sz="1100" b="0" i="0" kern="1200"/>
            <a:t>Identified limitations in the dataset.</a:t>
          </a:r>
          <a:endParaRPr lang="en-US" sz="1100" kern="1200"/>
        </a:p>
        <a:p>
          <a:pPr marL="57150" lvl="1" indent="-57150" algn="l" defTabSz="488950">
            <a:lnSpc>
              <a:spcPct val="90000"/>
            </a:lnSpc>
            <a:spcBef>
              <a:spcPct val="0"/>
            </a:spcBef>
            <a:spcAft>
              <a:spcPct val="15000"/>
            </a:spcAft>
            <a:buChar char="•"/>
          </a:pPr>
          <a:r>
            <a:rPr lang="en-US" sz="1100" b="0" i="0" kern="1200"/>
            <a:t>Recommendations for improving the analysis in the future.</a:t>
          </a:r>
          <a:endParaRPr lang="en-US" sz="1100" kern="1200"/>
        </a:p>
      </dsp:txBody>
      <dsp:txXfrm rot="-5400000">
        <a:off x="2867566" y="4186761"/>
        <a:ext cx="5060232" cy="696191"/>
      </dsp:txXfrm>
    </dsp:sp>
    <dsp:sp modelId="{7C15C166-6A9E-420E-B826-9907F1EBDD78}">
      <dsp:nvSpPr>
        <dsp:cNvPr id="0" name=""/>
        <dsp:cNvSpPr/>
      </dsp:nvSpPr>
      <dsp:spPr>
        <a:xfrm>
          <a:off x="0" y="4052661"/>
          <a:ext cx="2867565" cy="96439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1" i="0" kern="1200"/>
            <a:t>Conclusion</a:t>
          </a:r>
          <a:endParaRPr lang="en-US" sz="2300" kern="1200"/>
        </a:p>
      </dsp:txBody>
      <dsp:txXfrm>
        <a:off x="47078" y="4099739"/>
        <a:ext cx="2773409" cy="87023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US" dirty="0"/>
              <a:t>Credit worthiness– final project</a:t>
            </a: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6324-79CB-D81C-59A0-536C466F289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C9134B6-3C19-09F2-B833-CC39C403CE5A}"/>
              </a:ext>
            </a:extLst>
          </p:cNvPr>
          <p:cNvSpPr>
            <a:spLocks noGrp="1"/>
          </p:cNvSpPr>
          <p:nvPr>
            <p:ph idx="1"/>
          </p:nvPr>
        </p:nvSpPr>
        <p:spPr/>
        <p:txBody>
          <a:bodyPr>
            <a:normAutofit fontScale="92500" lnSpcReduction="20000"/>
          </a:bodyPr>
          <a:lstStyle/>
          <a:p>
            <a:r>
              <a:rPr lang="en-US" dirty="0"/>
              <a:t>Although the predictors effectively predicted non-default loans, the model needed more inputs such as debt to income ratio, credit score, and credit history to more accurately predict default loans.  These additional factors would be critical for a credit risk team to identify potentially risky accounts and price the loan appropriately.</a:t>
            </a:r>
          </a:p>
        </p:txBody>
      </p:sp>
      <p:sp>
        <p:nvSpPr>
          <p:cNvPr id="4" name="Slide Number Placeholder 3">
            <a:extLst>
              <a:ext uri="{FF2B5EF4-FFF2-40B4-BE49-F238E27FC236}">
                <a16:creationId xmlns:a16="http://schemas.microsoft.com/office/drawing/2014/main" id="{253831E3-D9A8-C4CF-5559-BB118FB19637}"/>
              </a:ext>
            </a:extLst>
          </p:cNvPr>
          <p:cNvSpPr>
            <a:spLocks noGrp="1"/>
          </p:cNvSpPr>
          <p:nvPr>
            <p:ph type="sldNum" sz="quarter" idx="10"/>
          </p:nvPr>
        </p:nvSpPr>
        <p:spPr/>
        <p:txBody>
          <a:bodyPr/>
          <a:lstStyle/>
          <a:p>
            <a:fld id="{48F63A3B-78C7-47BE-AE5E-E10140E04643}" type="slidenum">
              <a:rPr lang="en-US" smtClean="0"/>
              <a:pPr/>
              <a:t>10</a:t>
            </a:fld>
            <a:endParaRPr lang="en-US" dirty="0"/>
          </a:p>
        </p:txBody>
      </p:sp>
    </p:spTree>
    <p:extLst>
      <p:ext uri="{BB962C8B-B14F-4D97-AF65-F5344CB8AC3E}">
        <p14:creationId xmlns:p14="http://schemas.microsoft.com/office/powerpoint/2010/main" val="3534494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141D-6858-E669-9013-1AF1296DDB6A}"/>
              </a:ext>
            </a:extLst>
          </p:cNvPr>
          <p:cNvSpPr>
            <a:spLocks noGrp="1"/>
          </p:cNvSpPr>
          <p:nvPr>
            <p:ph type="title"/>
          </p:nvPr>
        </p:nvSpPr>
        <p:spPr>
          <a:xfrm>
            <a:off x="3637222" y="486696"/>
            <a:ext cx="7043617" cy="686807"/>
          </a:xfrm>
        </p:spPr>
        <p:txBody>
          <a:bodyPr/>
          <a:lstStyle/>
          <a:p>
            <a:r>
              <a:rPr lang="en-US" dirty="0"/>
              <a:t>Contributors </a:t>
            </a:r>
          </a:p>
        </p:txBody>
      </p:sp>
      <p:pic>
        <p:nvPicPr>
          <p:cNvPr id="5" name="Content Placeholder 4">
            <a:extLst>
              <a:ext uri="{FF2B5EF4-FFF2-40B4-BE49-F238E27FC236}">
                <a16:creationId xmlns:a16="http://schemas.microsoft.com/office/drawing/2014/main" id="{D2EB40ED-F5EE-CBA4-9DE0-81EDCB28EAC4}"/>
              </a:ext>
            </a:extLst>
          </p:cNvPr>
          <p:cNvPicPr>
            <a:picLocks noChangeAspect="1"/>
          </p:cNvPicPr>
          <p:nvPr/>
        </p:nvPicPr>
        <p:blipFill>
          <a:blip r:embed="rId2"/>
          <a:stretch>
            <a:fillRect/>
          </a:stretch>
        </p:blipFill>
        <p:spPr>
          <a:xfrm>
            <a:off x="644056" y="2203710"/>
            <a:ext cx="1989387" cy="2194863"/>
          </a:xfrm>
          <a:prstGeom prst="rect">
            <a:avLst/>
          </a:prstGeom>
        </p:spPr>
      </p:pic>
      <p:pic>
        <p:nvPicPr>
          <p:cNvPr id="6" name="Picture 5">
            <a:extLst>
              <a:ext uri="{FF2B5EF4-FFF2-40B4-BE49-F238E27FC236}">
                <a16:creationId xmlns:a16="http://schemas.microsoft.com/office/drawing/2014/main" id="{4BE88CC7-722C-21BA-6061-4F91525748EB}"/>
              </a:ext>
            </a:extLst>
          </p:cNvPr>
          <p:cNvPicPr>
            <a:picLocks noChangeAspect="1"/>
          </p:cNvPicPr>
          <p:nvPr/>
        </p:nvPicPr>
        <p:blipFill>
          <a:blip r:embed="rId3"/>
          <a:stretch>
            <a:fillRect/>
          </a:stretch>
        </p:blipFill>
        <p:spPr>
          <a:xfrm>
            <a:off x="2879287" y="2203710"/>
            <a:ext cx="1989387" cy="2194863"/>
          </a:xfrm>
          <a:prstGeom prst="rect">
            <a:avLst/>
          </a:prstGeom>
        </p:spPr>
      </p:pic>
      <p:pic>
        <p:nvPicPr>
          <p:cNvPr id="7" name="Picture 6">
            <a:extLst>
              <a:ext uri="{FF2B5EF4-FFF2-40B4-BE49-F238E27FC236}">
                <a16:creationId xmlns:a16="http://schemas.microsoft.com/office/drawing/2014/main" id="{F09B5DEF-D013-96D5-03E3-95C90F0DAE22}"/>
              </a:ext>
            </a:extLst>
          </p:cNvPr>
          <p:cNvPicPr>
            <a:picLocks noChangeAspect="1"/>
          </p:cNvPicPr>
          <p:nvPr/>
        </p:nvPicPr>
        <p:blipFill>
          <a:blip r:embed="rId4"/>
          <a:stretch>
            <a:fillRect/>
          </a:stretch>
        </p:blipFill>
        <p:spPr>
          <a:xfrm>
            <a:off x="5112037" y="2276237"/>
            <a:ext cx="1989387" cy="2122337"/>
          </a:xfrm>
          <a:prstGeom prst="rect">
            <a:avLst/>
          </a:prstGeom>
        </p:spPr>
      </p:pic>
      <p:pic>
        <p:nvPicPr>
          <p:cNvPr id="8" name="Picture 7">
            <a:extLst>
              <a:ext uri="{FF2B5EF4-FFF2-40B4-BE49-F238E27FC236}">
                <a16:creationId xmlns:a16="http://schemas.microsoft.com/office/drawing/2014/main" id="{D600A26C-5948-9450-AD5D-54AE1DEF435E}"/>
              </a:ext>
            </a:extLst>
          </p:cNvPr>
          <p:cNvPicPr>
            <a:picLocks noChangeAspect="1"/>
          </p:cNvPicPr>
          <p:nvPr/>
        </p:nvPicPr>
        <p:blipFill>
          <a:blip r:embed="rId5"/>
          <a:stretch>
            <a:fillRect/>
          </a:stretch>
        </p:blipFill>
        <p:spPr>
          <a:xfrm>
            <a:off x="9582498" y="2276236"/>
            <a:ext cx="1989387" cy="2122337"/>
          </a:xfrm>
          <a:prstGeom prst="rect">
            <a:avLst/>
          </a:prstGeom>
        </p:spPr>
      </p:pic>
      <p:pic>
        <p:nvPicPr>
          <p:cNvPr id="9" name="Picture 8">
            <a:extLst>
              <a:ext uri="{FF2B5EF4-FFF2-40B4-BE49-F238E27FC236}">
                <a16:creationId xmlns:a16="http://schemas.microsoft.com/office/drawing/2014/main" id="{29AC7A18-0539-E9DF-9588-7D41B492D04A}"/>
              </a:ext>
            </a:extLst>
          </p:cNvPr>
          <p:cNvPicPr>
            <a:picLocks noChangeAspect="1"/>
          </p:cNvPicPr>
          <p:nvPr/>
        </p:nvPicPr>
        <p:blipFill>
          <a:blip r:embed="rId6"/>
          <a:stretch>
            <a:fillRect/>
          </a:stretch>
        </p:blipFill>
        <p:spPr>
          <a:xfrm>
            <a:off x="7344787" y="2276236"/>
            <a:ext cx="1989387" cy="2122338"/>
          </a:xfrm>
          <a:prstGeom prst="rect">
            <a:avLst/>
          </a:prstGeom>
        </p:spPr>
      </p:pic>
      <p:sp>
        <p:nvSpPr>
          <p:cNvPr id="10" name="TextBox 9">
            <a:extLst>
              <a:ext uri="{FF2B5EF4-FFF2-40B4-BE49-F238E27FC236}">
                <a16:creationId xmlns:a16="http://schemas.microsoft.com/office/drawing/2014/main" id="{276D98E5-B9B4-3D82-E5A8-EC8AEFB7317C}"/>
              </a:ext>
            </a:extLst>
          </p:cNvPr>
          <p:cNvSpPr txBox="1"/>
          <p:nvPr/>
        </p:nvSpPr>
        <p:spPr>
          <a:xfrm>
            <a:off x="817460" y="4680676"/>
            <a:ext cx="1689886" cy="363818"/>
          </a:xfrm>
          <a:prstGeom prst="rect">
            <a:avLst/>
          </a:prstGeom>
          <a:noFill/>
        </p:spPr>
        <p:txBody>
          <a:bodyPr wrap="none" rtlCol="0">
            <a:spAutoFit/>
          </a:bodyPr>
          <a:lstStyle/>
          <a:p>
            <a:pPr defTabSz="896112">
              <a:spcAft>
                <a:spcPts val="600"/>
              </a:spcAft>
            </a:pPr>
            <a:r>
              <a:rPr lang="en-US" sz="1764" b="1" kern="1200" dirty="0">
                <a:solidFill>
                  <a:schemeClr val="tx1"/>
                </a:solidFill>
                <a:latin typeface="+mn-lt"/>
                <a:ea typeface="+mn-ea"/>
                <a:cs typeface="+mn-cs"/>
              </a:rPr>
              <a:t>Ashley Charles</a:t>
            </a:r>
            <a:endParaRPr lang="en-US" b="1" dirty="0"/>
          </a:p>
        </p:txBody>
      </p:sp>
      <p:sp>
        <p:nvSpPr>
          <p:cNvPr id="11" name="TextBox 10">
            <a:extLst>
              <a:ext uri="{FF2B5EF4-FFF2-40B4-BE49-F238E27FC236}">
                <a16:creationId xmlns:a16="http://schemas.microsoft.com/office/drawing/2014/main" id="{B57A8B66-2AB4-0F9B-3E01-60768D7BB3D8}"/>
              </a:ext>
            </a:extLst>
          </p:cNvPr>
          <p:cNvSpPr txBox="1"/>
          <p:nvPr/>
        </p:nvSpPr>
        <p:spPr>
          <a:xfrm>
            <a:off x="9815280" y="4689824"/>
            <a:ext cx="1630383" cy="363818"/>
          </a:xfrm>
          <a:prstGeom prst="rect">
            <a:avLst/>
          </a:prstGeom>
          <a:noFill/>
        </p:spPr>
        <p:txBody>
          <a:bodyPr wrap="none" rtlCol="0">
            <a:spAutoFit/>
          </a:bodyPr>
          <a:lstStyle/>
          <a:p>
            <a:pPr defTabSz="896112">
              <a:spcAft>
                <a:spcPts val="600"/>
              </a:spcAft>
            </a:pPr>
            <a:r>
              <a:rPr lang="en-US" sz="1764" b="1" kern="1200" dirty="0">
                <a:solidFill>
                  <a:schemeClr val="tx1"/>
                </a:solidFill>
                <a:latin typeface="+mn-lt"/>
                <a:ea typeface="+mn-ea"/>
                <a:cs typeface="+mn-cs"/>
              </a:rPr>
              <a:t>Vanessa </a:t>
            </a:r>
            <a:r>
              <a:rPr lang="en-US" sz="1764" b="1" kern="1200" dirty="0" err="1">
                <a:solidFill>
                  <a:schemeClr val="tx1"/>
                </a:solidFill>
                <a:latin typeface="+mn-lt"/>
                <a:ea typeface="+mn-ea"/>
                <a:cs typeface="+mn-cs"/>
              </a:rPr>
              <a:t>Ivarra</a:t>
            </a:r>
            <a:endParaRPr lang="en-US" b="1" dirty="0"/>
          </a:p>
        </p:txBody>
      </p:sp>
      <p:sp>
        <p:nvSpPr>
          <p:cNvPr id="12" name="TextBox 11">
            <a:extLst>
              <a:ext uri="{FF2B5EF4-FFF2-40B4-BE49-F238E27FC236}">
                <a16:creationId xmlns:a16="http://schemas.microsoft.com/office/drawing/2014/main" id="{EA79BC0E-97D7-E75B-B376-1E90479A25C1}"/>
              </a:ext>
            </a:extLst>
          </p:cNvPr>
          <p:cNvSpPr txBox="1"/>
          <p:nvPr/>
        </p:nvSpPr>
        <p:spPr>
          <a:xfrm>
            <a:off x="7543094" y="4689824"/>
            <a:ext cx="1479892" cy="363818"/>
          </a:xfrm>
          <a:prstGeom prst="rect">
            <a:avLst/>
          </a:prstGeom>
          <a:noFill/>
        </p:spPr>
        <p:txBody>
          <a:bodyPr wrap="none" rtlCol="0">
            <a:spAutoFit/>
          </a:bodyPr>
          <a:lstStyle/>
          <a:p>
            <a:pPr defTabSz="896112">
              <a:spcAft>
                <a:spcPts val="600"/>
              </a:spcAft>
            </a:pPr>
            <a:r>
              <a:rPr lang="en-US" sz="1764" b="1" kern="1200" dirty="0">
                <a:solidFill>
                  <a:schemeClr val="tx1"/>
                </a:solidFill>
                <a:latin typeface="+mn-lt"/>
                <a:ea typeface="+mn-ea"/>
                <a:cs typeface="+mn-cs"/>
              </a:rPr>
              <a:t>Sarah Sherry</a:t>
            </a:r>
            <a:endParaRPr lang="en-US" b="1" dirty="0"/>
          </a:p>
        </p:txBody>
      </p:sp>
      <p:sp>
        <p:nvSpPr>
          <p:cNvPr id="13" name="TextBox 12">
            <a:extLst>
              <a:ext uri="{FF2B5EF4-FFF2-40B4-BE49-F238E27FC236}">
                <a16:creationId xmlns:a16="http://schemas.microsoft.com/office/drawing/2014/main" id="{48BAC48B-BFF9-E6F5-9633-C6D297889D36}"/>
              </a:ext>
            </a:extLst>
          </p:cNvPr>
          <p:cNvSpPr txBox="1"/>
          <p:nvPr/>
        </p:nvSpPr>
        <p:spPr>
          <a:xfrm>
            <a:off x="5400444" y="4689823"/>
            <a:ext cx="1627369" cy="363818"/>
          </a:xfrm>
          <a:prstGeom prst="rect">
            <a:avLst/>
          </a:prstGeom>
          <a:noFill/>
        </p:spPr>
        <p:txBody>
          <a:bodyPr wrap="none" rtlCol="0">
            <a:spAutoFit/>
          </a:bodyPr>
          <a:lstStyle/>
          <a:p>
            <a:pPr defTabSz="896112">
              <a:spcAft>
                <a:spcPts val="600"/>
              </a:spcAft>
            </a:pPr>
            <a:r>
              <a:rPr lang="en-US" sz="1764" b="1" kern="1200" dirty="0">
                <a:solidFill>
                  <a:schemeClr val="tx1"/>
                </a:solidFill>
                <a:latin typeface="+mn-lt"/>
                <a:ea typeface="+mn-ea"/>
                <a:cs typeface="+mn-cs"/>
              </a:rPr>
              <a:t>Leah Mathena</a:t>
            </a:r>
            <a:endParaRPr lang="en-US" b="1" dirty="0"/>
          </a:p>
        </p:txBody>
      </p:sp>
      <p:sp>
        <p:nvSpPr>
          <p:cNvPr id="14" name="TextBox 13">
            <a:extLst>
              <a:ext uri="{FF2B5EF4-FFF2-40B4-BE49-F238E27FC236}">
                <a16:creationId xmlns:a16="http://schemas.microsoft.com/office/drawing/2014/main" id="{8532FA30-3711-A47A-FC93-B54CB26BC9A3}"/>
              </a:ext>
            </a:extLst>
          </p:cNvPr>
          <p:cNvSpPr txBox="1"/>
          <p:nvPr/>
        </p:nvSpPr>
        <p:spPr>
          <a:xfrm>
            <a:off x="3021148" y="4680676"/>
            <a:ext cx="2295821" cy="363818"/>
          </a:xfrm>
          <a:prstGeom prst="rect">
            <a:avLst/>
          </a:prstGeom>
          <a:noFill/>
        </p:spPr>
        <p:txBody>
          <a:bodyPr wrap="none" rtlCol="0">
            <a:spAutoFit/>
          </a:bodyPr>
          <a:lstStyle/>
          <a:p>
            <a:pPr defTabSz="896112">
              <a:spcAft>
                <a:spcPts val="600"/>
              </a:spcAft>
            </a:pPr>
            <a:r>
              <a:rPr lang="en-US" sz="1764" b="1" kern="1200" dirty="0">
                <a:solidFill>
                  <a:schemeClr val="tx1"/>
                </a:solidFill>
                <a:latin typeface="+mn-lt"/>
                <a:ea typeface="+mn-ea"/>
                <a:cs typeface="+mn-cs"/>
              </a:rPr>
              <a:t>Azania Hood-</a:t>
            </a:r>
            <a:r>
              <a:rPr lang="en-US" sz="1764" b="1" kern="1200" dirty="0" err="1">
                <a:solidFill>
                  <a:schemeClr val="tx1"/>
                </a:solidFill>
                <a:latin typeface="+mn-lt"/>
                <a:ea typeface="+mn-ea"/>
                <a:cs typeface="+mn-cs"/>
              </a:rPr>
              <a:t>Hosten</a:t>
            </a:r>
            <a:endParaRPr lang="en-US" b="1" dirty="0"/>
          </a:p>
        </p:txBody>
      </p:sp>
    </p:spTree>
    <p:extLst>
      <p:ext uri="{BB962C8B-B14F-4D97-AF65-F5344CB8AC3E}">
        <p14:creationId xmlns:p14="http://schemas.microsoft.com/office/powerpoint/2010/main" val="684355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you</a:t>
            </a:r>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57274"/>
            <a:ext cx="6583680" cy="1531357"/>
          </a:xfrm>
        </p:spPr>
        <p:txBody>
          <a:bodyPr/>
          <a:lstStyle/>
          <a:p>
            <a:r>
              <a:rPr lang="en-US" dirty="0"/>
              <a:t>Credit worthiness</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2834640"/>
            <a:ext cx="6583680" cy="3207344"/>
          </a:xfrm>
        </p:spPr>
        <p:txBody>
          <a:bodyPr>
            <a:normAutofit fontScale="77500" lnSpcReduction="20000"/>
          </a:bodyPr>
          <a:lstStyle/>
          <a:p>
            <a:pPr algn="just"/>
            <a:r>
              <a:rPr lang="en-US" b="0" i="0" dirty="0">
                <a:solidFill>
                  <a:srgbClr val="1F2328"/>
                </a:solidFill>
                <a:effectLst/>
                <a:latin typeface="-apple-system"/>
              </a:rPr>
              <a:t>The analysis is aimed to determine the probability of a loan defaulting due to factors collected in the data. </a:t>
            </a:r>
            <a:r>
              <a:rPr lang="en-US" dirty="0">
                <a:solidFill>
                  <a:srgbClr val="1F2328"/>
                </a:solidFill>
                <a:latin typeface="-apple-system"/>
              </a:rPr>
              <a:t>Our</a:t>
            </a:r>
            <a:r>
              <a:rPr lang="en-US" b="0" i="0" dirty="0">
                <a:solidFill>
                  <a:srgbClr val="1F2328"/>
                </a:solidFill>
                <a:effectLst/>
                <a:latin typeface="-apple-system"/>
              </a:rPr>
              <a:t> team secured the dataset from Kaggle, cleaned the dataset, built a regression model, and created an interactive (HTML) user interface (UI) to get predictions. The HTML page allows users to see the predictions of the model. Due to the limitations within the dataset, our evaluation is limited. This report outlines the limitations of the data and an overview of </a:t>
            </a:r>
            <a:r>
              <a:rPr lang="en-US" dirty="0">
                <a:solidFill>
                  <a:srgbClr val="1F2328"/>
                </a:solidFill>
                <a:latin typeface="-apple-system"/>
              </a:rPr>
              <a:t>our</a:t>
            </a:r>
            <a:r>
              <a:rPr lang="en-US" b="0" i="0" dirty="0">
                <a:solidFill>
                  <a:srgbClr val="1F2328"/>
                </a:solidFill>
                <a:effectLst/>
                <a:latin typeface="-apple-system"/>
              </a:rPr>
              <a:t> analysis.</a:t>
            </a:r>
            <a:endParaRPr lang="en-US" dirty="0"/>
          </a:p>
        </p:txBody>
      </p:sp>
    </p:spTree>
    <p:extLst>
      <p:ext uri="{BB962C8B-B14F-4D97-AF65-F5344CB8AC3E}">
        <p14:creationId xmlns:p14="http://schemas.microsoft.com/office/powerpoint/2010/main" val="391321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3301539" y="421169"/>
            <a:ext cx="7965461" cy="994164"/>
          </a:xfrm>
        </p:spPr>
        <p:txBody>
          <a:bodyPr anchor="b">
            <a:normAutofit/>
          </a:bodyPr>
          <a:lstStyle/>
          <a:p>
            <a:r>
              <a:rPr lang="en-US" dirty="0"/>
              <a:t>The analysis</a:t>
            </a:r>
          </a:p>
        </p:txBody>
      </p:sp>
      <p:graphicFrame>
        <p:nvGraphicFramePr>
          <p:cNvPr id="7" name="Text Placeholder 2">
            <a:extLst>
              <a:ext uri="{FF2B5EF4-FFF2-40B4-BE49-F238E27FC236}">
                <a16:creationId xmlns:a16="http://schemas.microsoft.com/office/drawing/2014/main" id="{74D48C36-FA37-CBF2-F467-A0170D9BCFDB}"/>
              </a:ext>
            </a:extLst>
          </p:cNvPr>
          <p:cNvGraphicFramePr>
            <a:graphicFrameLocks noGrp="1"/>
          </p:cNvGraphicFramePr>
          <p:nvPr>
            <p:ph sz="half" idx="2"/>
            <p:extLst>
              <p:ext uri="{D42A27DB-BD31-4B8C-83A1-F6EECF244321}">
                <p14:modId xmlns:p14="http://schemas.microsoft.com/office/powerpoint/2010/main" val="1061096935"/>
              </p:ext>
            </p:extLst>
          </p:nvPr>
        </p:nvGraphicFramePr>
        <p:xfrm>
          <a:off x="3460565" y="1620078"/>
          <a:ext cx="7965460" cy="50192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2923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342578" y="195861"/>
            <a:ext cx="7965461" cy="994164"/>
          </a:xfrm>
        </p:spPr>
        <p:txBody>
          <a:bodyPr/>
          <a:lstStyle/>
          <a:p>
            <a:r>
              <a:rPr lang="en-US" dirty="0"/>
              <a:t>visuals</a:t>
            </a:r>
          </a:p>
        </p:txBody>
      </p:sp>
      <p:pic>
        <p:nvPicPr>
          <p:cNvPr id="1026" name="Picture 2" descr="Screenshot 2024-12-14 at 7 26 39 PM">
            <a:extLst>
              <a:ext uri="{FF2B5EF4-FFF2-40B4-BE49-F238E27FC236}">
                <a16:creationId xmlns:a16="http://schemas.microsoft.com/office/drawing/2014/main" id="{E13743D3-CDC0-7F77-B80B-6A4F918E7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600" y="1451363"/>
            <a:ext cx="6628837" cy="4149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681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3888634" y="664995"/>
            <a:ext cx="7043617" cy="640897"/>
          </a:xfrm>
        </p:spPr>
        <p:txBody>
          <a:bodyPr/>
          <a:lstStyle/>
          <a:p>
            <a:r>
              <a:rPr lang="en-US" dirty="0"/>
              <a:t>visuals</a:t>
            </a:r>
          </a:p>
        </p:txBody>
      </p:sp>
      <p:pic>
        <p:nvPicPr>
          <p:cNvPr id="2050" name="Picture 2" descr="Screenshot 2024-12-14 at 7 27 17 PM">
            <a:extLst>
              <a:ext uri="{FF2B5EF4-FFF2-40B4-BE49-F238E27FC236}">
                <a16:creationId xmlns:a16="http://schemas.microsoft.com/office/drawing/2014/main" id="{870238C7-C8F2-8815-425E-46F5C6871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2387" y="1406769"/>
            <a:ext cx="6441180" cy="46660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7300A70-6293-0CF7-2C8B-2E2371B25A2E}"/>
              </a:ext>
            </a:extLst>
          </p:cNvPr>
          <p:cNvSpPr/>
          <p:nvPr/>
        </p:nvSpPr>
        <p:spPr>
          <a:xfrm>
            <a:off x="7315200" y="664995"/>
            <a:ext cx="409903" cy="4385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718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2705191" y="202508"/>
            <a:ext cx="7965461" cy="994164"/>
          </a:xfrm>
        </p:spPr>
        <p:txBody>
          <a:bodyPr anchor="b">
            <a:normAutofit/>
          </a:bodyPr>
          <a:lstStyle/>
          <a:p>
            <a:r>
              <a:rPr lang="en-US" dirty="0"/>
              <a:t>visuals</a:t>
            </a:r>
          </a:p>
        </p:txBody>
      </p:sp>
      <p:pic>
        <p:nvPicPr>
          <p:cNvPr id="10" name="Picture 9">
            <a:extLst>
              <a:ext uri="{FF2B5EF4-FFF2-40B4-BE49-F238E27FC236}">
                <a16:creationId xmlns:a16="http://schemas.microsoft.com/office/drawing/2014/main" id="{4590A04D-BD38-332E-2827-33D92B7C6B6D}"/>
              </a:ext>
            </a:extLst>
          </p:cNvPr>
          <p:cNvPicPr>
            <a:picLocks noChangeAspect="1"/>
          </p:cNvPicPr>
          <p:nvPr/>
        </p:nvPicPr>
        <p:blipFill>
          <a:blip r:embed="rId3"/>
          <a:stretch>
            <a:fillRect/>
          </a:stretch>
        </p:blipFill>
        <p:spPr>
          <a:xfrm>
            <a:off x="4840356" y="1761731"/>
            <a:ext cx="4857245" cy="4675100"/>
          </a:xfrm>
          <a:prstGeom prst="rect">
            <a:avLst/>
          </a:prstGeom>
          <a:noFill/>
        </p:spPr>
      </p:pic>
      <p:sp>
        <p:nvSpPr>
          <p:cNvPr id="9" name="AutoShape 4" descr="Screenshot 2024-12-14 at 7 27 33 PM">
            <a:extLst>
              <a:ext uri="{FF2B5EF4-FFF2-40B4-BE49-F238E27FC236}">
                <a16:creationId xmlns:a16="http://schemas.microsoft.com/office/drawing/2014/main" id="{BBF2A2D9-3FFB-CF1E-9C3C-DF80AB7230A2}"/>
              </a:ext>
            </a:extLst>
          </p:cNvPr>
          <p:cNvSpPr>
            <a:spLocks noChangeAspect="1" noChangeArrowheads="1"/>
          </p:cNvSpPr>
          <p:nvPr/>
        </p:nvSpPr>
        <p:spPr bwMode="auto">
          <a:xfrm>
            <a:off x="2365512" y="2600738"/>
            <a:ext cx="2342322" cy="23423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6859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8020878" y="65116"/>
            <a:ext cx="3747052" cy="978492"/>
          </a:xfrm>
        </p:spPr>
        <p:txBody>
          <a:bodyPr anchor="b">
            <a:normAutofit/>
          </a:bodyPr>
          <a:lstStyle/>
          <a:p>
            <a:r>
              <a:rPr lang="en-US" dirty="0"/>
              <a:t>visuals</a:t>
            </a:r>
          </a:p>
        </p:txBody>
      </p:sp>
      <p:pic>
        <p:nvPicPr>
          <p:cNvPr id="12" name="Picture 11">
            <a:extLst>
              <a:ext uri="{FF2B5EF4-FFF2-40B4-BE49-F238E27FC236}">
                <a16:creationId xmlns:a16="http://schemas.microsoft.com/office/drawing/2014/main" id="{1850A00B-4D33-BBBF-0F39-EBEF6489151E}"/>
              </a:ext>
            </a:extLst>
          </p:cNvPr>
          <p:cNvPicPr>
            <a:picLocks noChangeAspect="1"/>
          </p:cNvPicPr>
          <p:nvPr/>
        </p:nvPicPr>
        <p:blipFill>
          <a:blip r:embed="rId3"/>
          <a:stretch>
            <a:fillRect/>
          </a:stretch>
        </p:blipFill>
        <p:spPr>
          <a:xfrm>
            <a:off x="113356" y="730014"/>
            <a:ext cx="6436532" cy="5774634"/>
          </a:xfrm>
          <a:prstGeom prst="rect">
            <a:avLst/>
          </a:prstGeom>
        </p:spPr>
      </p:pic>
    </p:spTree>
    <p:extLst>
      <p:ext uri="{BB962C8B-B14F-4D97-AF65-F5344CB8AC3E}">
        <p14:creationId xmlns:p14="http://schemas.microsoft.com/office/powerpoint/2010/main" val="1941619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3758522" y="503232"/>
            <a:ext cx="7043617" cy="625569"/>
          </a:xfrm>
        </p:spPr>
        <p:txBody>
          <a:bodyPr anchor="b">
            <a:normAutofit/>
          </a:bodyPr>
          <a:lstStyle/>
          <a:p>
            <a:r>
              <a:rPr lang="en-US" dirty="0"/>
              <a:t>Html page</a:t>
            </a:r>
          </a:p>
        </p:txBody>
      </p:sp>
      <p:pic>
        <p:nvPicPr>
          <p:cNvPr id="10" name="Picture 9">
            <a:extLst>
              <a:ext uri="{FF2B5EF4-FFF2-40B4-BE49-F238E27FC236}">
                <a16:creationId xmlns:a16="http://schemas.microsoft.com/office/drawing/2014/main" id="{856B5D13-3953-2ED8-CBBC-91E7B16E597F}"/>
              </a:ext>
            </a:extLst>
          </p:cNvPr>
          <p:cNvPicPr>
            <a:picLocks noChangeAspect="1"/>
          </p:cNvPicPr>
          <p:nvPr/>
        </p:nvPicPr>
        <p:blipFill>
          <a:blip r:embed="rId3"/>
          <a:stretch>
            <a:fillRect/>
          </a:stretch>
        </p:blipFill>
        <p:spPr>
          <a:xfrm>
            <a:off x="4129952" y="1729351"/>
            <a:ext cx="7356456" cy="4422970"/>
          </a:xfrm>
          <a:prstGeom prst="rect">
            <a:avLst/>
          </a:prstGeom>
        </p:spPr>
      </p:pic>
    </p:spTree>
    <p:extLst>
      <p:ext uri="{BB962C8B-B14F-4D97-AF65-F5344CB8AC3E}">
        <p14:creationId xmlns:p14="http://schemas.microsoft.com/office/powerpoint/2010/main" val="4072101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2CCE23-9926-A35A-C5C3-23FB7CE2554B}"/>
              </a:ext>
            </a:extLst>
          </p:cNvPr>
          <p:cNvSpPr>
            <a:spLocks noGrp="1"/>
          </p:cNvSpPr>
          <p:nvPr>
            <p:ph type="title"/>
          </p:nvPr>
        </p:nvSpPr>
        <p:spPr/>
        <p:txBody>
          <a:bodyPr/>
          <a:lstStyle/>
          <a:p>
            <a:r>
              <a:rPr lang="en-US" dirty="0"/>
              <a:t>Model output</a:t>
            </a:r>
          </a:p>
        </p:txBody>
      </p:sp>
      <p:sp>
        <p:nvSpPr>
          <p:cNvPr id="3" name="Slide Number Placeholder 2">
            <a:extLst>
              <a:ext uri="{FF2B5EF4-FFF2-40B4-BE49-F238E27FC236}">
                <a16:creationId xmlns:a16="http://schemas.microsoft.com/office/drawing/2014/main" id="{7B93C9A6-D5E9-5ED3-1D79-E4080A64DF81}"/>
              </a:ext>
            </a:extLst>
          </p:cNvPr>
          <p:cNvSpPr>
            <a:spLocks noGrp="1"/>
          </p:cNvSpPr>
          <p:nvPr>
            <p:ph type="sldNum" sz="quarter" idx="10"/>
          </p:nvPr>
        </p:nvSpPr>
        <p:spPr/>
        <p:txBody>
          <a:bodyPr/>
          <a:lstStyle/>
          <a:p>
            <a:fld id="{48F63A3B-78C7-47BE-AE5E-E10140E04643}" type="slidenum">
              <a:rPr lang="en-US" smtClean="0"/>
              <a:pPr/>
              <a:t>9</a:t>
            </a:fld>
            <a:endParaRPr lang="en-US" dirty="0"/>
          </a:p>
        </p:txBody>
      </p:sp>
      <p:graphicFrame>
        <p:nvGraphicFramePr>
          <p:cNvPr id="7" name="Table 6">
            <a:extLst>
              <a:ext uri="{FF2B5EF4-FFF2-40B4-BE49-F238E27FC236}">
                <a16:creationId xmlns:a16="http://schemas.microsoft.com/office/drawing/2014/main" id="{6F0E6192-6801-7635-F4A3-BAF66650CC60}"/>
              </a:ext>
            </a:extLst>
          </p:cNvPr>
          <p:cNvGraphicFramePr>
            <a:graphicFrameLocks noGrp="1"/>
          </p:cNvGraphicFramePr>
          <p:nvPr>
            <p:extLst>
              <p:ext uri="{D42A27DB-BD31-4B8C-83A1-F6EECF244321}">
                <p14:modId xmlns:p14="http://schemas.microsoft.com/office/powerpoint/2010/main" val="1291274948"/>
              </p:ext>
            </p:extLst>
          </p:nvPr>
        </p:nvGraphicFramePr>
        <p:xfrm>
          <a:off x="671831" y="3429000"/>
          <a:ext cx="6583681" cy="2145295"/>
        </p:xfrm>
        <a:graphic>
          <a:graphicData uri="http://schemas.openxmlformats.org/drawingml/2006/table">
            <a:tbl>
              <a:tblPr firstRow="1" firstCol="1" bandRow="1">
                <a:tableStyleId>{3B4B98B0-60AC-42C2-AFA5-B58CD77FA1E5}</a:tableStyleId>
              </a:tblPr>
              <a:tblGrid>
                <a:gridCol w="2219738">
                  <a:extLst>
                    <a:ext uri="{9D8B030D-6E8A-4147-A177-3AD203B41FA5}">
                      <a16:colId xmlns:a16="http://schemas.microsoft.com/office/drawing/2014/main" val="2505042464"/>
                    </a:ext>
                  </a:extLst>
                </a:gridCol>
                <a:gridCol w="1481367">
                  <a:extLst>
                    <a:ext uri="{9D8B030D-6E8A-4147-A177-3AD203B41FA5}">
                      <a16:colId xmlns:a16="http://schemas.microsoft.com/office/drawing/2014/main" val="1280006541"/>
                    </a:ext>
                  </a:extLst>
                </a:gridCol>
                <a:gridCol w="1441288">
                  <a:extLst>
                    <a:ext uri="{9D8B030D-6E8A-4147-A177-3AD203B41FA5}">
                      <a16:colId xmlns:a16="http://schemas.microsoft.com/office/drawing/2014/main" val="2879945866"/>
                    </a:ext>
                  </a:extLst>
                </a:gridCol>
                <a:gridCol w="1441288">
                  <a:extLst>
                    <a:ext uri="{9D8B030D-6E8A-4147-A177-3AD203B41FA5}">
                      <a16:colId xmlns:a16="http://schemas.microsoft.com/office/drawing/2014/main" val="3541566948"/>
                    </a:ext>
                  </a:extLst>
                </a:gridCol>
              </a:tblGrid>
              <a:tr h="429059">
                <a:tc>
                  <a:txBody>
                    <a:bodyPr/>
                    <a:lstStyle/>
                    <a:p>
                      <a:pPr marL="0" marR="0" algn="ctr"/>
                      <a:r>
                        <a:rPr lang="en-US" sz="2000" kern="100" dirty="0">
                          <a:effectLst/>
                        </a:rPr>
                        <a:t> </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r>
                        <a:rPr lang="en-US" sz="2000" kern="100">
                          <a:effectLst/>
                        </a:rPr>
                        <a:t>Precision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r>
                        <a:rPr lang="en-US" sz="2000" kern="100">
                          <a:effectLst/>
                        </a:rPr>
                        <a:t>Recall</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r>
                        <a:rPr lang="en-US" sz="2000" kern="100" dirty="0">
                          <a:effectLst/>
                        </a:rPr>
                        <a:t>F1-Score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43219715"/>
                  </a:ext>
                </a:extLst>
              </a:tr>
              <a:tr h="429059">
                <a:tc>
                  <a:txBody>
                    <a:bodyPr/>
                    <a:lstStyle/>
                    <a:p>
                      <a:pPr marL="0" marR="0"/>
                      <a:r>
                        <a:rPr lang="en-US" sz="2000" kern="100">
                          <a:effectLst/>
                        </a:rPr>
                        <a:t>Non-Default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r>
                        <a:rPr lang="en-US" sz="2000" kern="100">
                          <a:effectLst/>
                        </a:rPr>
                        <a:t>0.88</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r>
                        <a:rPr lang="en-US" sz="2000" kern="100">
                          <a:effectLst/>
                        </a:rPr>
                        <a:t>0.95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r>
                        <a:rPr lang="en-US" sz="2000" kern="100">
                          <a:effectLst/>
                        </a:rPr>
                        <a:t>0.92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23762741"/>
                  </a:ext>
                </a:extLst>
              </a:tr>
              <a:tr h="429059">
                <a:tc>
                  <a:txBody>
                    <a:bodyPr/>
                    <a:lstStyle/>
                    <a:p>
                      <a:pPr marL="0" marR="0"/>
                      <a:r>
                        <a:rPr lang="en-US" sz="2000" kern="100">
                          <a:effectLst/>
                        </a:rPr>
                        <a:t>Default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r>
                        <a:rPr lang="en-US" sz="2000" kern="100">
                          <a:effectLst/>
                        </a:rPr>
                        <a:t>0.78</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r>
                        <a:rPr lang="en-US" sz="2000" kern="100">
                          <a:effectLst/>
                        </a:rPr>
                        <a:t>0.55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r>
                        <a:rPr lang="en-US" sz="2000" kern="100">
                          <a:effectLst/>
                        </a:rPr>
                        <a:t>0.64</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16989807"/>
                  </a:ext>
                </a:extLst>
              </a:tr>
              <a:tr h="429059">
                <a:tc>
                  <a:txBody>
                    <a:bodyPr/>
                    <a:lstStyle/>
                    <a:p>
                      <a:pPr marL="0" marR="0"/>
                      <a:r>
                        <a:rPr lang="en-US" sz="2000" kern="100">
                          <a:effectLst/>
                        </a:rPr>
                        <a:t> </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gridSpan="3">
                  <a:txBody>
                    <a:bodyPr/>
                    <a:lstStyle/>
                    <a:p>
                      <a:pPr marL="0" marR="0"/>
                      <a:r>
                        <a:rPr lang="en-US" sz="1200" kern="100" dirty="0">
                          <a:effectLst/>
                        </a:rPr>
                        <a:t> </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0225915"/>
                  </a:ext>
                </a:extLst>
              </a:tr>
              <a:tr h="429059">
                <a:tc>
                  <a:txBody>
                    <a:bodyPr/>
                    <a:lstStyle/>
                    <a:p>
                      <a:pPr marL="0" marR="0"/>
                      <a:r>
                        <a:rPr lang="en-US" sz="2000" kern="100">
                          <a:effectLst/>
                        </a:rPr>
                        <a:t>Accuracy</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r>
                        <a:rPr lang="en-US" sz="2000" kern="100">
                          <a:effectLst/>
                        </a:rPr>
                        <a:t> </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r>
                        <a:rPr lang="en-US" sz="2000" kern="100">
                          <a:effectLst/>
                        </a:rPr>
                        <a:t> </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r>
                        <a:rPr lang="en-US" sz="2000" kern="100" dirty="0">
                          <a:effectLst/>
                        </a:rPr>
                        <a:t>0.86</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49760086"/>
                  </a:ext>
                </a:extLst>
              </a:tr>
            </a:tbl>
          </a:graphicData>
        </a:graphic>
      </p:graphicFrame>
    </p:spTree>
    <p:extLst>
      <p:ext uri="{BB962C8B-B14F-4D97-AF65-F5344CB8AC3E}">
        <p14:creationId xmlns:p14="http://schemas.microsoft.com/office/powerpoint/2010/main" val="3500094373"/>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{2F6139A2-7020-464D-A3CF-9577CAF32BCE}tf78438558_win32</Template>
  <TotalTime>145</TotalTime>
  <Words>296</Words>
  <Application>Microsoft Macintosh PowerPoint</Application>
  <PresentationFormat>Widescreen</PresentationFormat>
  <Paragraphs>55</Paragraphs>
  <Slides>12</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-apple-system</vt:lpstr>
      <vt:lpstr>Aptos</vt:lpstr>
      <vt:lpstr>Arial</vt:lpstr>
      <vt:lpstr>Arial Black</vt:lpstr>
      <vt:lpstr>Calibri</vt:lpstr>
      <vt:lpstr>Sabon Next LT</vt:lpstr>
      <vt:lpstr>Custom</vt:lpstr>
      <vt:lpstr>Credit worthiness– final project</vt:lpstr>
      <vt:lpstr>Credit worthiness</vt:lpstr>
      <vt:lpstr>The analysis</vt:lpstr>
      <vt:lpstr>visuals</vt:lpstr>
      <vt:lpstr>visuals</vt:lpstr>
      <vt:lpstr>visuals</vt:lpstr>
      <vt:lpstr>visuals</vt:lpstr>
      <vt:lpstr>Html page</vt:lpstr>
      <vt:lpstr>Model output</vt:lpstr>
      <vt:lpstr>conclusion</vt:lpstr>
      <vt:lpstr>Contributors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Vanessa Ivarra</dc:creator>
  <cp:lastModifiedBy>Azania Hood</cp:lastModifiedBy>
  <cp:revision>3</cp:revision>
  <dcterms:created xsi:type="dcterms:W3CDTF">2024-12-15T14:30:08Z</dcterms:created>
  <dcterms:modified xsi:type="dcterms:W3CDTF">2024-12-16T22:19:13Z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